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12192000"/>
  <p:embeddedFontLst>
    <p:embeddedFont>
      <p:font typeface="Playfair Display" panose="00000500000000000000" pitchFamily="2" charset="0"/>
      <p:regular r:id="rId19"/>
    </p:embeddedFont>
    <p:embeddedFont>
      <p:font typeface="Roboto" panose="02000000000000000000" pitchFamily="2"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132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13.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14.sv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sv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3.sv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14271" cy="6865808"/>
          </a:xfrm>
          <a:prstGeom prst="rect">
            <a:avLst/>
          </a:prstGeom>
        </p:spPr>
      </p:pic>
      <p:sp>
        <p:nvSpPr>
          <p:cNvPr id="3" name="Object 2"/>
          <p:cNvSpPr/>
          <p:nvPr/>
        </p:nvSpPr>
        <p:spPr>
          <a:xfrm>
            <a:off x="495176" y="461014"/>
            <a:ext cx="11859946" cy="2053672"/>
          </a:xfrm>
          <a:prstGeom prst="rect">
            <a:avLst/>
          </a:prstGeom>
          <a:noFill/>
        </p:spPr>
        <p:txBody>
          <a:bodyPr wrap="square" lIns="0" tIns="0" rIns="0" bIns="0" rtlCol="0" anchor="t"/>
          <a:lstStyle/>
          <a:p>
            <a:pPr algn="l">
              <a:lnSpc>
                <a:spcPts val="5392"/>
              </a:lnSpc>
              <a:buNone/>
            </a:pPr>
            <a:r>
              <a:rPr lang="en-US" sz="5063" dirty="0">
                <a:solidFill>
                  <a:srgbClr val="181818">
                    <a:alpha val="80000"/>
                  </a:srgbClr>
                </a:solidFill>
                <a:latin typeface="Playfair Display" pitchFamily="34" charset="0"/>
                <a:ea typeface="Playfair Display" pitchFamily="34" charset="-122"/>
                <a:cs typeface="Playfair Display" pitchFamily="34" charset="-120"/>
              </a:rPr>
              <a:t>Predicting Customer Lifetime Value (CLV) to Optimize Targeted Marketing Strategies in E-Commerce</a:t>
            </a:r>
            <a:endParaRPr lang="en-US" dirty="0"/>
          </a:p>
        </p:txBody>
      </p:sp>
      <p:sp>
        <p:nvSpPr>
          <p:cNvPr id="4" name="Object 3"/>
          <p:cNvSpPr/>
          <p:nvPr/>
        </p:nvSpPr>
        <p:spPr>
          <a:xfrm>
            <a:off x="495176" y="2527303"/>
            <a:ext cx="12112771" cy="404473"/>
          </a:xfrm>
          <a:prstGeom prst="rect">
            <a:avLst/>
          </a:prstGeom>
          <a:noFill/>
        </p:spPr>
        <p:txBody>
          <a:bodyPr wrap="square" lIns="0" tIns="0" rIns="0" bIns="0" rtlCol="0" anchor="t"/>
          <a:lstStyle/>
          <a:p>
            <a:pPr algn="l">
              <a:lnSpc>
                <a:spcPts val="1594"/>
              </a:lnSpc>
              <a:spcBef>
                <a:spcPts val="98"/>
              </a:spcBef>
              <a:buNone/>
            </a:pPr>
            <a:r>
              <a:rPr lang="en-US" sz="1181" b="1" kern="0" spc="118" dirty="0">
                <a:solidFill>
                  <a:srgbClr val="181818">
                    <a:alpha val="80000"/>
                  </a:srgbClr>
                </a:solidFill>
                <a:latin typeface="Roboto" pitchFamily="34" charset="0"/>
                <a:ea typeface="Roboto" pitchFamily="34" charset="-122"/>
                <a:cs typeface="Roboto" pitchFamily="34" charset="-120"/>
              </a:rPr>
              <a:t>AN OVERVIEW OF HOW PREDICTING CUSTOMER LIFETIME VALUE (CLV) CAN HELP OPTIMIZE TARGETED MARKETING STRATEGIES IN THE E-COMMERCE INDUSTRY</a:t>
            </a:r>
            <a:endParaRPr lang="en-US" dirty="0"/>
          </a:p>
        </p:txBody>
      </p:sp>
      <p:pic>
        <p:nvPicPr>
          <p:cNvPr id="5" name="Object 4" descr="preencoded.png"/>
          <p:cNvPicPr>
            <a:picLocks noChangeAspect="1"/>
          </p:cNvPicPr>
          <p:nvPr/>
        </p:nvPicPr>
        <p:blipFill>
          <a:blip r:embed="rId5"/>
          <a:srcRect t="28705" b="28705"/>
          <a:stretch/>
        </p:blipFill>
        <p:spPr>
          <a:xfrm>
            <a:off x="114271" y="3428143"/>
            <a:ext cx="12074681" cy="34281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EDF1EB"/>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723594"/>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Exploratory Data Analysis</a:t>
            </a:r>
            <a:endParaRPr lang="en-US" dirty="0"/>
          </a:p>
        </p:txBody>
      </p:sp>
      <p:sp>
        <p:nvSpPr>
          <p:cNvPr id="4" name="Object 3"/>
          <p:cNvSpPr/>
          <p:nvPr/>
        </p:nvSpPr>
        <p:spPr>
          <a:xfrm>
            <a:off x="476131" y="1038918"/>
            <a:ext cx="12188952" cy="269728"/>
          </a:xfrm>
          <a:prstGeom prst="rect">
            <a:avLst/>
          </a:prstGeom>
          <a:noFill/>
        </p:spPr>
        <p:txBody>
          <a:bodyPr wrap="square" lIns="0" tIns="0" rIns="0" bIns="0" rtlCol="0" anchor="t"/>
          <a:lstStyle/>
          <a:p>
            <a:pPr algn="l">
              <a:lnSpc>
                <a:spcPts val="2125"/>
              </a:lnSpc>
              <a:spcBef>
                <a:spcPts val="844"/>
              </a:spcBef>
              <a:buNone/>
            </a:pPr>
            <a:r>
              <a:rPr lang="en-US" sz="1575" b="1" kern="0" spc="158" dirty="0">
                <a:solidFill>
                  <a:srgbClr val="181818">
                    <a:alpha val="80000"/>
                  </a:srgbClr>
                </a:solidFill>
                <a:latin typeface="Roboto" pitchFamily="34" charset="0"/>
                <a:ea typeface="Roboto" pitchFamily="34" charset="-122"/>
                <a:cs typeface="Roboto" pitchFamily="34" charset="-120"/>
              </a:rPr>
              <a:t>ORDER AND SPENDING PATTERNS</a:t>
            </a:r>
            <a:endParaRPr lang="en-US" dirty="0"/>
          </a:p>
        </p:txBody>
      </p:sp>
      <p:sp>
        <p:nvSpPr>
          <p:cNvPr id="5" name="Object 4"/>
          <p:cNvSpPr/>
          <p:nvPr/>
        </p:nvSpPr>
        <p:spPr>
          <a:xfrm>
            <a:off x="380904" y="1837865"/>
            <a:ext cx="7050138" cy="3215916"/>
          </a:xfrm>
          <a:prstGeom prst="rect">
            <a:avLst/>
          </a:prstGeom>
          <a:solidFill>
            <a:srgbClr val="9AD2CB">
              <a:alpha val="30000"/>
            </a:srgbClr>
          </a:solidFill>
        </p:spPr>
        <p:txBody>
          <a:bodyPr/>
          <a:lstStyle/>
          <a:p>
            <a:endParaRPr lang="en-US"/>
          </a:p>
        </p:txBody>
      </p:sp>
      <p:sp>
        <p:nvSpPr>
          <p:cNvPr id="6" name="Object 5"/>
          <p:cNvSpPr/>
          <p:nvPr/>
        </p:nvSpPr>
        <p:spPr>
          <a:xfrm>
            <a:off x="1111362" y="2632641"/>
            <a:ext cx="2998523" cy="1949189"/>
          </a:xfrm>
          <a:prstGeom prst="rect">
            <a:avLst/>
          </a:prstGeom>
          <a:noFill/>
        </p:spPr>
        <p:txBody>
          <a:bodyPr wrap="square" lIns="0" tIns="0" rIns="0" bIns="0" rtlCol="0" anchor="t"/>
          <a:lstStyle/>
          <a:p>
            <a:pPr algn="l">
              <a:lnSpc>
                <a:spcPts val="2489"/>
              </a:lnSpc>
              <a:buNone/>
            </a:pPr>
            <a:r>
              <a:rPr lang="en-US" sz="1594" kern="0" spc="48" dirty="0">
                <a:solidFill>
                  <a:srgbClr val="181818">
                    <a:alpha val="80000"/>
                  </a:srgbClr>
                </a:solidFill>
                <a:latin typeface="Roboto" pitchFamily="34" charset="0"/>
                <a:ea typeface="Roboto" pitchFamily="34" charset="-122"/>
                <a:cs typeface="Roboto" pitchFamily="34" charset="-120"/>
              </a:rPr>
              <a:t>We see that most customers have a relatively low frequency of purchases, with a majority making between 1 and 3 purchases in our RFM analysis.</a:t>
            </a:r>
            <a:endParaRPr lang="en-US" dirty="0"/>
          </a:p>
        </p:txBody>
      </p:sp>
      <p:pic>
        <p:nvPicPr>
          <p:cNvPr id="9" name="Picture 8" descr="A graph of a number of data&#10;&#10;Description automatically generated with medium confidence">
            <a:extLst>
              <a:ext uri="{FF2B5EF4-FFF2-40B4-BE49-F238E27FC236}">
                <a16:creationId xmlns:a16="http://schemas.microsoft.com/office/drawing/2014/main" id="{F333E708-EBC3-11DB-E29D-49841A589F50}"/>
              </a:ext>
            </a:extLst>
          </p:cNvPr>
          <p:cNvPicPr>
            <a:picLocks noChangeAspect="1"/>
          </p:cNvPicPr>
          <p:nvPr/>
        </p:nvPicPr>
        <p:blipFill>
          <a:blip r:embed="rId5"/>
          <a:stretch>
            <a:fillRect/>
          </a:stretch>
        </p:blipFill>
        <p:spPr>
          <a:xfrm>
            <a:off x="4658151" y="1147074"/>
            <a:ext cx="7057718" cy="478016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EDF1EB"/>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Exploratory Data Analysis</a:t>
            </a:r>
            <a:endParaRPr lang="en-US" dirty="0"/>
          </a:p>
        </p:txBody>
      </p:sp>
      <p:sp>
        <p:nvSpPr>
          <p:cNvPr id="4" name="Object 3"/>
          <p:cNvSpPr/>
          <p:nvPr/>
        </p:nvSpPr>
        <p:spPr>
          <a:xfrm>
            <a:off x="476131" y="1521763"/>
            <a:ext cx="3618595" cy="4799400"/>
          </a:xfrm>
          <a:prstGeom prst="rect">
            <a:avLst/>
          </a:prstGeom>
          <a:solidFill>
            <a:srgbClr val="9AD2CB">
              <a:alpha val="30000"/>
            </a:srgbClr>
          </a:solidFill>
        </p:spPr>
        <p:txBody>
          <a:bodyPr/>
          <a:lstStyle/>
          <a:p>
            <a:endParaRPr lang="en-US"/>
          </a:p>
        </p:txBody>
      </p:sp>
      <p:sp>
        <p:nvSpPr>
          <p:cNvPr id="5" name="Object 4"/>
          <p:cNvSpPr/>
          <p:nvPr/>
        </p:nvSpPr>
        <p:spPr>
          <a:xfrm>
            <a:off x="761810" y="1815387"/>
            <a:ext cx="3456711" cy="305676"/>
          </a:xfrm>
          <a:prstGeom prst="rect">
            <a:avLst/>
          </a:prstGeom>
          <a:noFill/>
        </p:spPr>
        <p:txBody>
          <a:bodyPr wrap="square" lIns="0" tIns="0" rIns="0" bIns="0" rtlCol="0" anchor="t"/>
          <a:lstStyle/>
          <a:p>
            <a:pPr algn="l">
              <a:lnSpc>
                <a:spcPts val="2408"/>
              </a:lnSpc>
              <a:buNone/>
            </a:pPr>
            <a:r>
              <a:rPr lang="en-US" sz="1785" b="1" kern="0" spc="179" dirty="0">
                <a:solidFill>
                  <a:srgbClr val="181818">
                    <a:alpha val="80000"/>
                  </a:srgbClr>
                </a:solidFill>
                <a:latin typeface="Roboto" pitchFamily="34" charset="0"/>
                <a:ea typeface="Roboto" pitchFamily="34" charset="-122"/>
                <a:cs typeface="Roboto" pitchFamily="34" charset="-120"/>
              </a:rPr>
              <a:t>PAYMENT PREFERENCES</a:t>
            </a:r>
            <a:endParaRPr lang="en-US" dirty="0"/>
          </a:p>
        </p:txBody>
      </p:sp>
      <p:sp>
        <p:nvSpPr>
          <p:cNvPr id="6" name="Object 5"/>
          <p:cNvSpPr/>
          <p:nvPr/>
        </p:nvSpPr>
        <p:spPr>
          <a:xfrm>
            <a:off x="761810" y="2327596"/>
            <a:ext cx="2876125" cy="3128741"/>
          </a:xfrm>
          <a:prstGeom prst="rect">
            <a:avLst/>
          </a:prstGeom>
          <a:noFill/>
        </p:spPr>
        <p:txBody>
          <a:bodyPr wrap="square" lIns="0" tIns="0" rIns="0" bIns="0" rtlCol="0" anchor="t"/>
          <a:lstStyle/>
          <a:p>
            <a:pPr algn="l">
              <a:lnSpc>
                <a:spcPts val="2489"/>
              </a:lnSpc>
              <a:spcBef>
                <a:spcPts val="978"/>
              </a:spcBef>
              <a:buNone/>
            </a:pPr>
            <a:r>
              <a:rPr lang="en-US" sz="1594" kern="0" spc="48" dirty="0">
                <a:solidFill>
                  <a:srgbClr val="181818">
                    <a:alpha val="80000"/>
                  </a:srgbClr>
                </a:solidFill>
                <a:latin typeface="Roboto" pitchFamily="34" charset="0"/>
                <a:ea typeface="Roboto" pitchFamily="34" charset="-122"/>
                <a:cs typeface="Roboto" pitchFamily="34" charset="-120"/>
              </a:rPr>
              <a:t>There is a strong preference for using credit cards for transactions. Although other payment methods like 'boleto' and 'voucher' have some influence, they played a lesser role compared to credit card payments.</a:t>
            </a:r>
            <a:endParaRPr lang="en-US" dirty="0"/>
          </a:p>
        </p:txBody>
      </p:sp>
      <p:sp>
        <p:nvSpPr>
          <p:cNvPr id="7" name="Object 6"/>
          <p:cNvSpPr/>
          <p:nvPr/>
        </p:nvSpPr>
        <p:spPr>
          <a:xfrm>
            <a:off x="4285178" y="1511931"/>
            <a:ext cx="3618595" cy="4799400"/>
          </a:xfrm>
          <a:prstGeom prst="rect">
            <a:avLst/>
          </a:prstGeom>
          <a:solidFill>
            <a:srgbClr val="9AD2CB">
              <a:alpha val="30000"/>
            </a:srgbClr>
          </a:solidFill>
        </p:spPr>
        <p:txBody>
          <a:bodyPr/>
          <a:lstStyle/>
          <a:p>
            <a:endParaRPr lang="en-US"/>
          </a:p>
        </p:txBody>
      </p:sp>
      <p:sp>
        <p:nvSpPr>
          <p:cNvPr id="8" name="Object 7"/>
          <p:cNvSpPr/>
          <p:nvPr/>
        </p:nvSpPr>
        <p:spPr>
          <a:xfrm>
            <a:off x="4513719" y="1815387"/>
            <a:ext cx="3456711" cy="611352"/>
          </a:xfrm>
          <a:prstGeom prst="rect">
            <a:avLst/>
          </a:prstGeom>
          <a:noFill/>
        </p:spPr>
        <p:txBody>
          <a:bodyPr wrap="square" lIns="0" tIns="0" rIns="0" bIns="0" rtlCol="0" anchor="t"/>
          <a:lstStyle/>
          <a:p>
            <a:pPr algn="l">
              <a:lnSpc>
                <a:spcPts val="2408"/>
              </a:lnSpc>
              <a:buNone/>
            </a:pPr>
            <a:r>
              <a:rPr lang="en-US" sz="1785" b="1" kern="0" spc="179" dirty="0">
                <a:solidFill>
                  <a:srgbClr val="181818">
                    <a:alpha val="80000"/>
                  </a:srgbClr>
                </a:solidFill>
                <a:latin typeface="Roboto" pitchFamily="34" charset="0"/>
                <a:ea typeface="Roboto" pitchFamily="34" charset="-122"/>
                <a:cs typeface="Roboto" pitchFamily="34" charset="-120"/>
              </a:rPr>
              <a:t>GEOGRAPHICAL INSIGHTS</a:t>
            </a:r>
            <a:endParaRPr lang="en-US" dirty="0"/>
          </a:p>
        </p:txBody>
      </p:sp>
      <p:sp>
        <p:nvSpPr>
          <p:cNvPr id="9" name="Object 8"/>
          <p:cNvSpPr/>
          <p:nvPr/>
        </p:nvSpPr>
        <p:spPr>
          <a:xfrm>
            <a:off x="4570857" y="2327596"/>
            <a:ext cx="2911491" cy="2134807"/>
          </a:xfrm>
          <a:prstGeom prst="rect">
            <a:avLst/>
          </a:prstGeom>
          <a:noFill/>
        </p:spPr>
        <p:txBody>
          <a:bodyPr wrap="square" lIns="0" tIns="0" rIns="0" bIns="0" rtlCol="0" anchor="t"/>
          <a:lstStyle/>
          <a:p>
            <a:pPr algn="l">
              <a:lnSpc>
                <a:spcPts val="2489"/>
              </a:lnSpc>
              <a:spcBef>
                <a:spcPts val="978"/>
              </a:spcBef>
              <a:buNone/>
            </a:pPr>
            <a:r>
              <a:rPr lang="en-US" sz="1594" kern="0" spc="48" dirty="0">
                <a:solidFill>
                  <a:srgbClr val="181818">
                    <a:alpha val="80000"/>
                  </a:srgbClr>
                </a:solidFill>
                <a:latin typeface="Roboto" pitchFamily="34" charset="0"/>
                <a:ea typeface="Roboto" pitchFamily="34" charset="-122"/>
                <a:cs typeface="Roboto" pitchFamily="34" charset="-120"/>
              </a:rPr>
              <a:t>São Paulo and Rio de Janeiro are key geographical areas with high customer concentrations, making these regions strategic for targeted marketing efforts.</a:t>
            </a:r>
            <a:endParaRPr lang="en-US" dirty="0"/>
          </a:p>
        </p:txBody>
      </p:sp>
      <p:sp>
        <p:nvSpPr>
          <p:cNvPr id="10" name="Object 9"/>
          <p:cNvSpPr/>
          <p:nvPr/>
        </p:nvSpPr>
        <p:spPr>
          <a:xfrm>
            <a:off x="8094226" y="1492267"/>
            <a:ext cx="3618595" cy="4799400"/>
          </a:xfrm>
          <a:prstGeom prst="rect">
            <a:avLst/>
          </a:prstGeom>
          <a:solidFill>
            <a:srgbClr val="9AD2CB">
              <a:alpha val="30000"/>
            </a:srgbClr>
          </a:solidFill>
        </p:spPr>
        <p:txBody>
          <a:bodyPr/>
          <a:lstStyle/>
          <a:p>
            <a:endParaRPr lang="en-US"/>
          </a:p>
        </p:txBody>
      </p:sp>
      <p:sp>
        <p:nvSpPr>
          <p:cNvPr id="11" name="Object 10"/>
          <p:cNvSpPr/>
          <p:nvPr/>
        </p:nvSpPr>
        <p:spPr>
          <a:xfrm>
            <a:off x="8379905" y="1797513"/>
            <a:ext cx="3294827" cy="611352"/>
          </a:xfrm>
          <a:prstGeom prst="rect">
            <a:avLst/>
          </a:prstGeom>
          <a:noFill/>
        </p:spPr>
        <p:txBody>
          <a:bodyPr wrap="square" lIns="0" tIns="0" rIns="0" bIns="0" rtlCol="0" anchor="t"/>
          <a:lstStyle/>
          <a:p>
            <a:pPr algn="l">
              <a:lnSpc>
                <a:spcPts val="2408"/>
              </a:lnSpc>
              <a:buNone/>
            </a:pPr>
            <a:r>
              <a:rPr lang="en-US" sz="1785" b="1" kern="0" spc="179" dirty="0">
                <a:solidFill>
                  <a:srgbClr val="181818">
                    <a:alpha val="80000"/>
                  </a:srgbClr>
                </a:solidFill>
                <a:latin typeface="Roboto" pitchFamily="34" charset="0"/>
                <a:ea typeface="Roboto" pitchFamily="34" charset="-122"/>
                <a:cs typeface="Roboto" pitchFamily="34" charset="-120"/>
              </a:rPr>
              <a:t>DELIVERY &amp; EXPERIENCE</a:t>
            </a:r>
            <a:endParaRPr lang="en-US" dirty="0"/>
          </a:p>
        </p:txBody>
      </p:sp>
      <p:sp>
        <p:nvSpPr>
          <p:cNvPr id="12" name="Object 11"/>
          <p:cNvSpPr/>
          <p:nvPr/>
        </p:nvSpPr>
        <p:spPr>
          <a:xfrm>
            <a:off x="8379905" y="2327597"/>
            <a:ext cx="2897695" cy="2134806"/>
          </a:xfrm>
          <a:prstGeom prst="rect">
            <a:avLst/>
          </a:prstGeom>
          <a:noFill/>
        </p:spPr>
        <p:txBody>
          <a:bodyPr wrap="square" lIns="0" tIns="0" rIns="0" bIns="0" rtlCol="0" anchor="t"/>
          <a:lstStyle/>
          <a:p>
            <a:pPr algn="l">
              <a:lnSpc>
                <a:spcPts val="2489"/>
              </a:lnSpc>
              <a:spcBef>
                <a:spcPts val="978"/>
              </a:spcBef>
              <a:buNone/>
            </a:pPr>
            <a:r>
              <a:rPr lang="en-US" sz="1594" kern="0" spc="48" dirty="0">
                <a:solidFill>
                  <a:srgbClr val="181818">
                    <a:alpha val="80000"/>
                  </a:srgbClr>
                </a:solidFill>
                <a:latin typeface="Roboto" pitchFamily="34" charset="0"/>
                <a:ea typeface="Roboto" pitchFamily="34" charset="-122"/>
                <a:cs typeface="Roboto" pitchFamily="34" charset="-120"/>
              </a:rPr>
              <a:t>Average delivery time and shipping cost positively influenced CLV, implying that efficient logistics and delivery services contribute to higher customer value.</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EDF1EB"/>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Modeling</a:t>
            </a:r>
            <a:endParaRPr lang="en-US" dirty="0"/>
          </a:p>
        </p:txBody>
      </p:sp>
      <p:sp>
        <p:nvSpPr>
          <p:cNvPr id="4" name="Object 3"/>
          <p:cNvSpPr/>
          <p:nvPr/>
        </p:nvSpPr>
        <p:spPr>
          <a:xfrm>
            <a:off x="476131" y="1304599"/>
            <a:ext cx="3171637" cy="4799400"/>
          </a:xfrm>
          <a:prstGeom prst="rect">
            <a:avLst/>
          </a:prstGeom>
          <a:solidFill>
            <a:srgbClr val="004F98">
              <a:alpha val="30000"/>
            </a:srgbClr>
          </a:solidFill>
        </p:spPr>
        <p:txBody>
          <a:bodyPr/>
          <a:lstStyle/>
          <a:p>
            <a:endParaRPr lang="en-US"/>
          </a:p>
        </p:txBody>
      </p:sp>
      <p:sp>
        <p:nvSpPr>
          <p:cNvPr id="5" name="Object 4"/>
          <p:cNvSpPr/>
          <p:nvPr/>
        </p:nvSpPr>
        <p:spPr>
          <a:xfrm>
            <a:off x="761810" y="1797513"/>
            <a:ext cx="5551687" cy="305676"/>
          </a:xfrm>
          <a:prstGeom prst="rect">
            <a:avLst/>
          </a:prstGeom>
          <a:noFill/>
        </p:spPr>
        <p:txBody>
          <a:bodyPr wrap="square" lIns="0" tIns="0" rIns="0" bIns="0" rtlCol="0" anchor="t"/>
          <a:lstStyle/>
          <a:p>
            <a:pPr algn="l">
              <a:lnSpc>
                <a:spcPts val="2408"/>
              </a:lnSpc>
              <a:buNone/>
            </a:pPr>
            <a:r>
              <a:rPr lang="en-US" sz="1785" b="1" kern="0" spc="179" dirty="0">
                <a:solidFill>
                  <a:srgbClr val="181818">
                    <a:alpha val="80000"/>
                  </a:srgbClr>
                </a:solidFill>
                <a:latin typeface="Roboto" pitchFamily="34" charset="0"/>
                <a:ea typeface="Roboto" pitchFamily="34" charset="-122"/>
                <a:cs typeface="Roboto" pitchFamily="34" charset="-120"/>
              </a:rPr>
              <a:t>EVALUATED MODELS</a:t>
            </a:r>
            <a:endParaRPr lang="en-US" dirty="0"/>
          </a:p>
        </p:txBody>
      </p:sp>
      <p:sp>
        <p:nvSpPr>
          <p:cNvPr id="6" name="Object 5"/>
          <p:cNvSpPr/>
          <p:nvPr/>
        </p:nvSpPr>
        <p:spPr>
          <a:xfrm>
            <a:off x="761810" y="2229840"/>
            <a:ext cx="5551687" cy="1986061"/>
          </a:xfrm>
          <a:prstGeom prst="rect">
            <a:avLst/>
          </a:prstGeom>
          <a:noFill/>
        </p:spPr>
        <p:txBody>
          <a:bodyPr wrap="square" lIns="0" tIns="0" rIns="0" bIns="0" rtlCol="0" anchor="t"/>
          <a:lstStyle/>
          <a:p>
            <a:pPr marL="242900" indent="-242900" algn="l">
              <a:lnSpc>
                <a:spcPts val="2489"/>
              </a:lnSpc>
              <a:spcBef>
                <a:spcPts val="978"/>
              </a:spcBef>
              <a:buSzPct val="100000"/>
              <a:buChar char="•"/>
            </a:pPr>
            <a:r>
              <a:rPr lang="en-US" sz="1594" kern="0" spc="48" dirty="0">
                <a:solidFill>
                  <a:srgbClr val="181818">
                    <a:alpha val="80000"/>
                  </a:srgbClr>
                </a:solidFill>
                <a:latin typeface="Roboto" pitchFamily="34" charset="0"/>
                <a:ea typeface="Roboto" pitchFamily="34" charset="-122"/>
                <a:cs typeface="Roboto" pitchFamily="34" charset="-120"/>
              </a:rPr>
              <a:t>Linear Regression</a:t>
            </a:r>
          </a:p>
          <a:p>
            <a:pPr marL="242900" indent="-242900" algn="l">
              <a:lnSpc>
                <a:spcPts val="2489"/>
              </a:lnSpc>
              <a:spcBef>
                <a:spcPts val="139"/>
              </a:spcBef>
              <a:buSzPct val="100000"/>
              <a:buChar char="•"/>
            </a:pPr>
            <a:r>
              <a:rPr lang="en-US" sz="1594" kern="0" spc="48" dirty="0">
                <a:solidFill>
                  <a:srgbClr val="181818">
                    <a:alpha val="80000"/>
                  </a:srgbClr>
                </a:solidFill>
                <a:latin typeface="Roboto" pitchFamily="34" charset="0"/>
                <a:ea typeface="Roboto" pitchFamily="34" charset="-122"/>
                <a:cs typeface="Roboto" pitchFamily="34" charset="-120"/>
              </a:rPr>
              <a:t>Random Forest</a:t>
            </a:r>
          </a:p>
          <a:p>
            <a:pPr marL="242900" indent="-242900" algn="l">
              <a:lnSpc>
                <a:spcPts val="2489"/>
              </a:lnSpc>
              <a:spcBef>
                <a:spcPts val="139"/>
              </a:spcBef>
              <a:buSzPct val="100000"/>
              <a:buChar char="•"/>
            </a:pPr>
            <a:r>
              <a:rPr lang="en-US" sz="1594" kern="0" spc="48" dirty="0">
                <a:solidFill>
                  <a:srgbClr val="181818">
                    <a:alpha val="80000"/>
                  </a:srgbClr>
                </a:solidFill>
                <a:latin typeface="Roboto" pitchFamily="34" charset="0"/>
                <a:ea typeface="Roboto" pitchFamily="34" charset="-122"/>
                <a:cs typeface="Roboto" pitchFamily="34" charset="-120"/>
              </a:rPr>
              <a:t>Gradient Boosting</a:t>
            </a:r>
          </a:p>
          <a:p>
            <a:pPr marL="242900" indent="-242900" algn="l">
              <a:lnSpc>
                <a:spcPts val="2489"/>
              </a:lnSpc>
              <a:spcBef>
                <a:spcPts val="139"/>
              </a:spcBef>
              <a:buSzPct val="100000"/>
              <a:buChar char="•"/>
            </a:pPr>
            <a:r>
              <a:rPr lang="en-US" sz="1594" kern="0" spc="48" dirty="0">
                <a:solidFill>
                  <a:srgbClr val="181818">
                    <a:alpha val="80000"/>
                  </a:srgbClr>
                </a:solidFill>
                <a:latin typeface="Roboto" pitchFamily="34" charset="0"/>
                <a:ea typeface="Roboto" pitchFamily="34" charset="-122"/>
                <a:cs typeface="Roboto" pitchFamily="34" charset="-120"/>
              </a:rPr>
              <a:t>Lasso</a:t>
            </a:r>
          </a:p>
          <a:p>
            <a:pPr marL="242900" indent="-242900" algn="l">
              <a:lnSpc>
                <a:spcPts val="2489"/>
              </a:lnSpc>
              <a:spcBef>
                <a:spcPts val="139"/>
              </a:spcBef>
              <a:buSzPct val="100000"/>
              <a:buChar char="•"/>
            </a:pPr>
            <a:r>
              <a:rPr lang="en-US" sz="1594" kern="0" spc="48" dirty="0">
                <a:solidFill>
                  <a:srgbClr val="181818">
                    <a:alpha val="80000"/>
                  </a:srgbClr>
                </a:solidFill>
                <a:latin typeface="Roboto" pitchFamily="34" charset="0"/>
                <a:ea typeface="Roboto" pitchFamily="34" charset="-122"/>
                <a:cs typeface="Roboto" pitchFamily="34" charset="-120"/>
              </a:rPr>
              <a:t>Ensemble</a:t>
            </a:r>
          </a:p>
          <a:p>
            <a:pPr marL="242900" indent="-242900" algn="l">
              <a:lnSpc>
                <a:spcPts val="2489"/>
              </a:lnSpc>
              <a:spcBef>
                <a:spcPts val="139"/>
              </a:spcBef>
              <a:buSzPct val="100000"/>
              <a:buChar char="•"/>
            </a:pPr>
            <a:r>
              <a:rPr lang="en-US" sz="1594" kern="0" spc="48" dirty="0">
                <a:solidFill>
                  <a:srgbClr val="181818">
                    <a:alpha val="80000"/>
                  </a:srgbClr>
                </a:solidFill>
                <a:latin typeface="Roboto" pitchFamily="34" charset="0"/>
                <a:ea typeface="Roboto" pitchFamily="34" charset="-122"/>
                <a:cs typeface="Roboto" pitchFamily="34" charset="-120"/>
              </a:rPr>
              <a:t>Stacking</a:t>
            </a:r>
            <a:endParaRPr lang="en-US" dirty="0"/>
          </a:p>
        </p:txBody>
      </p:sp>
      <p:sp>
        <p:nvSpPr>
          <p:cNvPr id="7" name="Object 6"/>
          <p:cNvSpPr/>
          <p:nvPr/>
        </p:nvSpPr>
        <p:spPr>
          <a:xfrm>
            <a:off x="4326194" y="1589223"/>
            <a:ext cx="7386627" cy="3738497"/>
          </a:xfrm>
          <a:prstGeom prst="rect">
            <a:avLst/>
          </a:prstGeom>
          <a:solidFill>
            <a:srgbClr val="2896BB">
              <a:alpha val="30000"/>
            </a:srgbClr>
          </a:solidFill>
        </p:spPr>
        <p:txBody>
          <a:bodyPr/>
          <a:lstStyle/>
          <a:p>
            <a:endParaRPr lang="en-US"/>
          </a:p>
        </p:txBody>
      </p:sp>
      <p:sp>
        <p:nvSpPr>
          <p:cNvPr id="8" name="Object 7"/>
          <p:cNvSpPr/>
          <p:nvPr/>
        </p:nvSpPr>
        <p:spPr>
          <a:xfrm>
            <a:off x="4921884" y="2163776"/>
            <a:ext cx="5551687" cy="305676"/>
          </a:xfrm>
          <a:prstGeom prst="rect">
            <a:avLst/>
          </a:prstGeom>
          <a:noFill/>
        </p:spPr>
        <p:txBody>
          <a:bodyPr wrap="square" lIns="0" tIns="0" rIns="0" bIns="0" rtlCol="0" anchor="t"/>
          <a:lstStyle/>
          <a:p>
            <a:pPr algn="l">
              <a:lnSpc>
                <a:spcPts val="2408"/>
              </a:lnSpc>
              <a:buNone/>
            </a:pPr>
            <a:r>
              <a:rPr lang="en-US" sz="2800" b="1" kern="0" spc="179" dirty="0">
                <a:latin typeface="Roboto" pitchFamily="34" charset="0"/>
                <a:ea typeface="Roboto" pitchFamily="34" charset="-122"/>
                <a:cs typeface="Roboto" pitchFamily="34" charset="-120"/>
              </a:rPr>
              <a:t>MOST EFFECTIVE: LASSO</a:t>
            </a:r>
            <a:endParaRPr lang="en-US" sz="2800" dirty="0"/>
          </a:p>
        </p:txBody>
      </p:sp>
      <p:sp>
        <p:nvSpPr>
          <p:cNvPr id="9" name="Object 8"/>
          <p:cNvSpPr/>
          <p:nvPr/>
        </p:nvSpPr>
        <p:spPr>
          <a:xfrm>
            <a:off x="4921884" y="2703656"/>
            <a:ext cx="5211096" cy="2152545"/>
          </a:xfrm>
          <a:prstGeom prst="rect">
            <a:avLst/>
          </a:prstGeom>
          <a:noFill/>
        </p:spPr>
        <p:txBody>
          <a:bodyPr wrap="square" lIns="0" tIns="0" rIns="0" bIns="0" rtlCol="0" anchor="t"/>
          <a:lstStyle/>
          <a:p>
            <a:pPr algn="l">
              <a:lnSpc>
                <a:spcPts val="2489"/>
              </a:lnSpc>
              <a:spcBef>
                <a:spcPts val="978"/>
              </a:spcBef>
              <a:buNone/>
            </a:pPr>
            <a:r>
              <a:rPr lang="en-US" sz="2000" kern="0" spc="48" dirty="0">
                <a:solidFill>
                  <a:srgbClr val="181818">
                    <a:alpha val="80000"/>
                  </a:srgbClr>
                </a:solidFill>
                <a:latin typeface="Roboto" pitchFamily="34" charset="0"/>
                <a:ea typeface="Roboto" pitchFamily="34" charset="-122"/>
                <a:cs typeface="Roboto" pitchFamily="34" charset="-120"/>
              </a:rPr>
              <a:t>Among the models, Lasso Regression emerged as the most effective, presenting a mean squared error (MSE) of 2352.66 and an R² score of 0.9821. This model provided the best balance between predictive accuracy and preventing overfitting.</a:t>
            </a: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11162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FFFFFF"/>
                </a:solidFill>
                <a:latin typeface="Playfair Display" pitchFamily="34" charset="0"/>
                <a:ea typeface="Playfair Display" pitchFamily="34" charset="-122"/>
                <a:cs typeface="Playfair Display" pitchFamily="34" charset="-120"/>
              </a:rPr>
              <a:t>Key Findings</a:t>
            </a:r>
            <a:endParaRPr lang="en-US" dirty="0"/>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29" y="1866433"/>
            <a:ext cx="11236690" cy="990352"/>
          </a:xfrm>
          <a:prstGeom prst="rect">
            <a:avLst/>
          </a:prstGeom>
        </p:spPr>
      </p:pic>
      <p:sp>
        <p:nvSpPr>
          <p:cNvPr id="5" name="Object 4"/>
          <p:cNvSpPr/>
          <p:nvPr/>
        </p:nvSpPr>
        <p:spPr>
          <a:xfrm>
            <a:off x="666583" y="2237458"/>
            <a:ext cx="10951012" cy="244493"/>
          </a:xfrm>
          <a:prstGeom prst="rect">
            <a:avLst/>
          </a:prstGeom>
          <a:noFill/>
        </p:spPr>
        <p:txBody>
          <a:bodyPr wrap="square" lIns="0" tIns="0" rIns="0" bIns="0" rtlCol="0" anchor="ctr"/>
          <a:lstStyle/>
          <a:p>
            <a:pPr algn="l">
              <a:lnSpc>
                <a:spcPts val="1926"/>
              </a:lnSpc>
              <a:buNone/>
            </a:pPr>
            <a:r>
              <a:rPr lang="en-US" sz="1428" b="1" kern="0" spc="142" dirty="0">
                <a:solidFill>
                  <a:srgbClr val="FFFFFF"/>
                </a:solidFill>
                <a:latin typeface="Roboto" pitchFamily="34" charset="0"/>
                <a:ea typeface="Roboto" pitchFamily="34" charset="-122"/>
                <a:cs typeface="Roboto" pitchFamily="34" charset="-120"/>
              </a:rPr>
              <a:t>CRITICAL FEATURES IMPACTING CLV: TOTAL ORDERS, TOTAL UNITS, AVERAGE ORDER VALUE</a:t>
            </a:r>
            <a:endParaRPr lang="en-US" dirty="0"/>
          </a:p>
        </p:txBody>
      </p:sp>
      <p:pic>
        <p:nvPicPr>
          <p:cNvPr id="6" name="Object 5"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128" y="2947250"/>
            <a:ext cx="10073885" cy="990352"/>
          </a:xfrm>
          <a:prstGeom prst="rect">
            <a:avLst/>
          </a:prstGeom>
        </p:spPr>
      </p:pic>
      <p:sp>
        <p:nvSpPr>
          <p:cNvPr id="7" name="Object 6"/>
          <p:cNvSpPr/>
          <p:nvPr/>
        </p:nvSpPr>
        <p:spPr>
          <a:xfrm>
            <a:off x="666582" y="3194481"/>
            <a:ext cx="6039017" cy="488986"/>
          </a:xfrm>
          <a:prstGeom prst="rect">
            <a:avLst/>
          </a:prstGeom>
          <a:noFill/>
        </p:spPr>
        <p:txBody>
          <a:bodyPr wrap="square" lIns="0" tIns="0" rIns="0" bIns="0" rtlCol="0" anchor="ctr"/>
          <a:lstStyle/>
          <a:p>
            <a:pPr algn="l">
              <a:lnSpc>
                <a:spcPts val="1926"/>
              </a:lnSpc>
              <a:buNone/>
            </a:pPr>
            <a:r>
              <a:rPr lang="en-US" sz="1428" b="1" kern="0" spc="142" dirty="0">
                <a:solidFill>
                  <a:srgbClr val="FFFFFF"/>
                </a:solidFill>
                <a:latin typeface="Roboto" pitchFamily="34" charset="0"/>
                <a:ea typeface="Roboto" pitchFamily="34" charset="-122"/>
                <a:cs typeface="Roboto" pitchFamily="34" charset="-120"/>
              </a:rPr>
              <a:t>TOP 20% OF CUSTOMERS ACCOUNT FOR 80% OF REVENUE</a:t>
            </a:r>
            <a:endParaRPr lang="en-US" dirty="0"/>
          </a:p>
        </p:txBody>
      </p:sp>
      <p:pic>
        <p:nvPicPr>
          <p:cNvPr id="8" name="Object 7"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128" y="4028068"/>
            <a:ext cx="8746529" cy="990352"/>
          </a:xfrm>
          <a:prstGeom prst="rect">
            <a:avLst/>
          </a:prstGeom>
        </p:spPr>
      </p:pic>
      <p:sp>
        <p:nvSpPr>
          <p:cNvPr id="9" name="Object 8"/>
          <p:cNvSpPr/>
          <p:nvPr/>
        </p:nvSpPr>
        <p:spPr>
          <a:xfrm>
            <a:off x="666583" y="4399093"/>
            <a:ext cx="7429571" cy="244493"/>
          </a:xfrm>
          <a:prstGeom prst="rect">
            <a:avLst/>
          </a:prstGeom>
          <a:noFill/>
        </p:spPr>
        <p:txBody>
          <a:bodyPr wrap="square" lIns="0" tIns="0" rIns="0" bIns="0" rtlCol="0" anchor="ctr"/>
          <a:lstStyle/>
          <a:p>
            <a:pPr algn="l">
              <a:lnSpc>
                <a:spcPts val="1926"/>
              </a:lnSpc>
              <a:buNone/>
            </a:pPr>
            <a:r>
              <a:rPr lang="en-US" sz="1428" b="1" kern="0" spc="142" dirty="0">
                <a:solidFill>
                  <a:srgbClr val="FFFFFF"/>
                </a:solidFill>
                <a:latin typeface="Roboto" pitchFamily="34" charset="0"/>
                <a:ea typeface="Roboto" pitchFamily="34" charset="-122"/>
                <a:cs typeface="Roboto" pitchFamily="34" charset="-120"/>
              </a:rPr>
              <a:t>CREDIT CARD DOMINANCE IN PAYMENT PREFERENCES</a:t>
            </a:r>
            <a:endParaRPr lang="en-US" dirty="0"/>
          </a:p>
        </p:txBody>
      </p:sp>
      <p:pic>
        <p:nvPicPr>
          <p:cNvPr id="10" name="Object 9"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6128" y="5108885"/>
            <a:ext cx="8313911" cy="990352"/>
          </a:xfrm>
          <a:prstGeom prst="rect">
            <a:avLst/>
          </a:prstGeom>
        </p:spPr>
      </p:pic>
      <p:sp>
        <p:nvSpPr>
          <p:cNvPr id="11" name="Object 10"/>
          <p:cNvSpPr/>
          <p:nvPr/>
        </p:nvSpPr>
        <p:spPr>
          <a:xfrm>
            <a:off x="666583" y="5356116"/>
            <a:ext cx="7110733" cy="488986"/>
          </a:xfrm>
          <a:prstGeom prst="rect">
            <a:avLst/>
          </a:prstGeom>
          <a:noFill/>
        </p:spPr>
        <p:txBody>
          <a:bodyPr wrap="square" lIns="0" tIns="0" rIns="0" bIns="0" rtlCol="0" anchor="ctr"/>
          <a:lstStyle/>
          <a:p>
            <a:pPr algn="l">
              <a:lnSpc>
                <a:spcPts val="1926"/>
              </a:lnSpc>
              <a:buNone/>
            </a:pPr>
            <a:r>
              <a:rPr lang="en-US" sz="1428" b="1" kern="0" spc="142" dirty="0">
                <a:solidFill>
                  <a:srgbClr val="FFFFFF"/>
                </a:solidFill>
                <a:latin typeface="Roboto" pitchFamily="34" charset="0"/>
                <a:ea typeface="Roboto" pitchFamily="34" charset="-122"/>
                <a:cs typeface="Roboto" pitchFamily="34" charset="-120"/>
              </a:rPr>
              <a:t>HIGH CUSTOMER CONCENTRATION IN SÃO PAULO &amp; RIO DE JANEIRO</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Recommendations</a:t>
            </a:r>
            <a:endParaRPr lang="en-US" dirty="0"/>
          </a:p>
        </p:txBody>
      </p:sp>
      <p:sp>
        <p:nvSpPr>
          <p:cNvPr id="4" name="Object 3"/>
          <p:cNvSpPr/>
          <p:nvPr/>
        </p:nvSpPr>
        <p:spPr>
          <a:xfrm>
            <a:off x="952262" y="1633010"/>
            <a:ext cx="5446938" cy="4667631"/>
          </a:xfrm>
          <a:prstGeom prst="rect">
            <a:avLst/>
          </a:prstGeom>
          <a:noFill/>
        </p:spPr>
        <p:txBody>
          <a:bodyPr wrap="square" lIns="0" tIns="0" rIns="0" bIns="0" rtlCol="0" anchor="t"/>
          <a:lstStyle/>
          <a:p>
            <a:pPr marL="242900" indent="-242900" algn="l">
              <a:lnSpc>
                <a:spcPts val="2167"/>
              </a:lnSpc>
              <a:buSzPct val="100000"/>
              <a:buChar char="•"/>
            </a:pPr>
            <a:r>
              <a:rPr lang="en-US" sz="1607" b="1" kern="0" spc="161" dirty="0">
                <a:solidFill>
                  <a:srgbClr val="181818">
                    <a:alpha val="80000"/>
                  </a:srgbClr>
                </a:solidFill>
                <a:latin typeface="Roboto" pitchFamily="34" charset="0"/>
                <a:ea typeface="Roboto" pitchFamily="34" charset="-122"/>
                <a:cs typeface="Roboto" pitchFamily="34" charset="-120"/>
              </a:rPr>
              <a:t>FOCUSED MARKETING CAMPAIGNS</a:t>
            </a:r>
          </a:p>
          <a:p>
            <a:pPr lvl="1" algn="l">
              <a:lnSpc>
                <a:spcPts val="1947"/>
              </a:lnSpc>
              <a:spcBef>
                <a:spcPts val="221"/>
              </a:spcBef>
              <a:buNone/>
            </a:pPr>
            <a:r>
              <a:rPr lang="en-US" sz="1246" kern="0" spc="38" dirty="0">
                <a:solidFill>
                  <a:srgbClr val="181818">
                    <a:alpha val="80000"/>
                  </a:srgbClr>
                </a:solidFill>
                <a:latin typeface="Roboto" pitchFamily="34" charset="0"/>
                <a:ea typeface="Roboto" pitchFamily="34" charset="-122"/>
                <a:cs typeface="Roboto" pitchFamily="34" charset="-120"/>
              </a:rPr>
              <a:t>Develop tailored strategies to retain and engage the top 20% of high-value customers through loyalty programs, exclusive offers, and personalized communications. Implement targeted promotions to convert low-frequency buyers into regular customers.</a:t>
            </a:r>
          </a:p>
          <a:p>
            <a:pPr marL="242900" indent="-242900" algn="l">
              <a:lnSpc>
                <a:spcPts val="2167"/>
              </a:lnSpc>
              <a:spcBef>
                <a:spcPts val="2106"/>
              </a:spcBef>
              <a:buSzPct val="100000"/>
              <a:buChar char="•"/>
            </a:pPr>
            <a:r>
              <a:rPr lang="en-US" sz="1607" b="1" kern="0" spc="161" dirty="0">
                <a:solidFill>
                  <a:srgbClr val="181818">
                    <a:alpha val="80000"/>
                  </a:srgbClr>
                </a:solidFill>
                <a:latin typeface="Roboto" pitchFamily="34" charset="0"/>
                <a:ea typeface="Roboto" pitchFamily="34" charset="-122"/>
                <a:cs typeface="Roboto" pitchFamily="34" charset="-120"/>
              </a:rPr>
              <a:t>GEOGRAPHICAL TARGETING</a:t>
            </a:r>
          </a:p>
          <a:p>
            <a:pPr lvl="1" algn="l">
              <a:lnSpc>
                <a:spcPts val="1947"/>
              </a:lnSpc>
              <a:spcBef>
                <a:spcPts val="221"/>
              </a:spcBef>
              <a:buNone/>
            </a:pPr>
            <a:r>
              <a:rPr lang="en-US" sz="1246" kern="0" spc="38" dirty="0">
                <a:solidFill>
                  <a:srgbClr val="181818">
                    <a:alpha val="80000"/>
                  </a:srgbClr>
                </a:solidFill>
                <a:latin typeface="Roboto" pitchFamily="34" charset="0"/>
                <a:ea typeface="Roboto" pitchFamily="34" charset="-122"/>
                <a:cs typeface="Roboto" pitchFamily="34" charset="-120"/>
              </a:rPr>
              <a:t>Allocate more resources for marketing in São Paulo and Rio de Janeiro, the regions with the highest customer concentrations. Leverage regional promotions, localized advertising, and partnerships with local influencers to enhance engagement.</a:t>
            </a:r>
          </a:p>
          <a:p>
            <a:pPr marL="242900" indent="-242900" algn="l">
              <a:lnSpc>
                <a:spcPts val="2167"/>
              </a:lnSpc>
              <a:spcBef>
                <a:spcPts val="2106"/>
              </a:spcBef>
              <a:buSzPct val="100000"/>
              <a:buChar char="•"/>
            </a:pPr>
            <a:r>
              <a:rPr lang="en-US" sz="1607" b="1" kern="0" spc="161" dirty="0">
                <a:solidFill>
                  <a:srgbClr val="181818">
                    <a:alpha val="80000"/>
                  </a:srgbClr>
                </a:solidFill>
                <a:latin typeface="Roboto" pitchFamily="34" charset="0"/>
                <a:ea typeface="Roboto" pitchFamily="34" charset="-122"/>
                <a:cs typeface="Roboto" pitchFamily="34" charset="-120"/>
              </a:rPr>
              <a:t>OPTIMIZE PAYMENT OPTIONS</a:t>
            </a:r>
          </a:p>
          <a:p>
            <a:pPr lvl="1" algn="l">
              <a:lnSpc>
                <a:spcPts val="1947"/>
              </a:lnSpc>
              <a:spcBef>
                <a:spcPts val="221"/>
              </a:spcBef>
              <a:buNone/>
            </a:pPr>
            <a:r>
              <a:rPr lang="en-US" sz="1246" kern="0" spc="38" dirty="0">
                <a:solidFill>
                  <a:srgbClr val="181818">
                    <a:alpha val="80000"/>
                  </a:srgbClr>
                </a:solidFill>
                <a:latin typeface="Roboto" pitchFamily="34" charset="0"/>
                <a:ea typeface="Roboto" pitchFamily="34" charset="-122"/>
                <a:cs typeface="Roboto" pitchFamily="34" charset="-120"/>
              </a:rPr>
              <a:t>While credit cards are the dominant payment method, promote alternative options like 'boleto' to diversify the customer base. Ensure seamless and secure payment processes for better customer experience.</a:t>
            </a:r>
            <a:endParaRPr lang="en-US" dirty="0"/>
          </a:p>
        </p:txBody>
      </p:sp>
      <p:sp>
        <p:nvSpPr>
          <p:cNvPr id="5" name="Object 4"/>
          <p:cNvSpPr/>
          <p:nvPr/>
        </p:nvSpPr>
        <p:spPr>
          <a:xfrm>
            <a:off x="6284928" y="1633010"/>
            <a:ext cx="5446938" cy="4695842"/>
          </a:xfrm>
          <a:prstGeom prst="rect">
            <a:avLst/>
          </a:prstGeom>
          <a:noFill/>
        </p:spPr>
        <p:txBody>
          <a:bodyPr wrap="square" lIns="0" tIns="0" rIns="0" bIns="0" rtlCol="0" anchor="t"/>
          <a:lstStyle/>
          <a:p>
            <a:pPr marL="242900" indent="-242900" algn="l">
              <a:lnSpc>
                <a:spcPts val="2167"/>
              </a:lnSpc>
              <a:buSzPct val="100000"/>
              <a:buChar char="•"/>
            </a:pPr>
            <a:r>
              <a:rPr lang="en-US" sz="1607" b="1" kern="0" spc="161" dirty="0">
                <a:solidFill>
                  <a:srgbClr val="181818">
                    <a:alpha val="80000"/>
                  </a:srgbClr>
                </a:solidFill>
                <a:latin typeface="Roboto" pitchFamily="34" charset="0"/>
                <a:ea typeface="Roboto" pitchFamily="34" charset="-122"/>
                <a:cs typeface="Roboto" pitchFamily="34" charset="-120"/>
              </a:rPr>
              <a:t>ENHANCE CUSTOMER EXPERIENCE</a:t>
            </a:r>
          </a:p>
          <a:p>
            <a:pPr lvl="1" algn="l">
              <a:lnSpc>
                <a:spcPts val="1947"/>
              </a:lnSpc>
              <a:spcBef>
                <a:spcPts val="221"/>
              </a:spcBef>
              <a:buNone/>
            </a:pPr>
            <a:r>
              <a:rPr lang="en-US" sz="1246" kern="0" spc="38" dirty="0">
                <a:solidFill>
                  <a:srgbClr val="181818">
                    <a:alpha val="80000"/>
                  </a:srgbClr>
                </a:solidFill>
                <a:latin typeface="Roboto" pitchFamily="34" charset="0"/>
                <a:ea typeface="Roboto" pitchFamily="34" charset="-122"/>
                <a:cs typeface="Roboto" pitchFamily="34" charset="-120"/>
              </a:rPr>
              <a:t>Improve delivery times and reduce shipping costs where possible, as these factors positively affect CLV. Maintain high on-time delivery rates to foster customer satisfaction and loyalty.</a:t>
            </a:r>
          </a:p>
          <a:p>
            <a:pPr marL="242900" indent="-242900" algn="l">
              <a:lnSpc>
                <a:spcPts val="2167"/>
              </a:lnSpc>
              <a:spcBef>
                <a:spcPts val="2106"/>
              </a:spcBef>
              <a:buSzPct val="100000"/>
              <a:buChar char="•"/>
            </a:pPr>
            <a:r>
              <a:rPr lang="en-US" sz="1607" b="1" kern="0" spc="161" dirty="0">
                <a:solidFill>
                  <a:srgbClr val="181818">
                    <a:alpha val="80000"/>
                  </a:srgbClr>
                </a:solidFill>
                <a:latin typeface="Roboto" pitchFamily="34" charset="0"/>
                <a:ea typeface="Roboto" pitchFamily="34" charset="-122"/>
                <a:cs typeface="Roboto" pitchFamily="34" charset="-120"/>
              </a:rPr>
              <a:t>PRODUCT DIVERSIFICATION</a:t>
            </a:r>
          </a:p>
          <a:p>
            <a:pPr lvl="1" algn="l">
              <a:lnSpc>
                <a:spcPts val="1947"/>
              </a:lnSpc>
              <a:spcBef>
                <a:spcPts val="221"/>
              </a:spcBef>
              <a:buNone/>
            </a:pPr>
            <a:r>
              <a:rPr lang="en-US" sz="1246" kern="0" spc="38" dirty="0">
                <a:solidFill>
                  <a:srgbClr val="181818">
                    <a:alpha val="80000"/>
                  </a:srgbClr>
                </a:solidFill>
                <a:latin typeface="Roboto" pitchFamily="34" charset="0"/>
                <a:ea typeface="Roboto" pitchFamily="34" charset="-122"/>
                <a:cs typeface="Roboto" pitchFamily="34" charset="-120"/>
              </a:rPr>
              <a:t>Encourage customers to explore a wider range of products through personalized recommendations based on past purchases, cross-selling, and up-selling techniques.</a:t>
            </a:r>
          </a:p>
          <a:p>
            <a:pPr marL="242900" indent="-242900" algn="l">
              <a:lnSpc>
                <a:spcPts val="2167"/>
              </a:lnSpc>
              <a:spcBef>
                <a:spcPts val="2106"/>
              </a:spcBef>
              <a:buSzPct val="100000"/>
              <a:buChar char="•"/>
            </a:pPr>
            <a:r>
              <a:rPr lang="en-US" sz="1607" b="1" kern="0" spc="161" dirty="0">
                <a:solidFill>
                  <a:srgbClr val="181818">
                    <a:alpha val="80000"/>
                  </a:srgbClr>
                </a:solidFill>
                <a:latin typeface="Roboto" pitchFamily="34" charset="0"/>
                <a:ea typeface="Roboto" pitchFamily="34" charset="-122"/>
                <a:cs typeface="Roboto" pitchFamily="34" charset="-120"/>
              </a:rPr>
              <a:t>ENGAGEMENT AND RETENTION STRATEGIES</a:t>
            </a:r>
          </a:p>
          <a:p>
            <a:pPr lvl="1" algn="l">
              <a:lnSpc>
                <a:spcPts val="1947"/>
              </a:lnSpc>
              <a:spcBef>
                <a:spcPts val="221"/>
              </a:spcBef>
              <a:buNone/>
            </a:pPr>
            <a:r>
              <a:rPr lang="en-US" sz="1246" kern="0" spc="38" dirty="0">
                <a:solidFill>
                  <a:srgbClr val="181818">
                    <a:alpha val="80000"/>
                  </a:srgbClr>
                </a:solidFill>
                <a:latin typeface="Roboto" pitchFamily="34" charset="0"/>
                <a:ea typeface="Roboto" pitchFamily="34" charset="-122"/>
                <a:cs typeface="Roboto" pitchFamily="34" charset="-120"/>
              </a:rPr>
              <a:t>Focus on engaging customers with longer tenures by involving them in community-driven initiatives, feedback loops, and loyalty rewards. Reduce recency by re-engaging customers who haven't purchased in a while through reactivation campaigns, timely reminders, and attractive offers.</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Ideas for Further Research</a:t>
            </a:r>
            <a:endParaRPr lang="en-US" dirty="0"/>
          </a:p>
        </p:txBody>
      </p:sp>
      <p:sp>
        <p:nvSpPr>
          <p:cNvPr id="4" name="Object 3"/>
          <p:cNvSpPr/>
          <p:nvPr/>
        </p:nvSpPr>
        <p:spPr>
          <a:xfrm>
            <a:off x="7522869" y="1580755"/>
            <a:ext cx="4199475" cy="4808922"/>
          </a:xfrm>
          <a:prstGeom prst="rect">
            <a:avLst/>
          </a:prstGeom>
          <a:solidFill>
            <a:srgbClr val="EDF1EB"/>
          </a:solidFill>
        </p:spPr>
        <p:txBody>
          <a:bodyPr/>
          <a:lstStyle/>
          <a:p>
            <a:endParaRPr lang="en-US"/>
          </a:p>
        </p:txBody>
      </p:sp>
      <p:pic>
        <p:nvPicPr>
          <p:cNvPr id="5" name="Object 4" descr="preencoded.png"/>
          <p:cNvPicPr>
            <a:picLocks noChangeAspect="1"/>
          </p:cNvPicPr>
          <p:nvPr/>
        </p:nvPicPr>
        <p:blipFill>
          <a:blip r:embed="rId5"/>
          <a:srcRect l="20891" r="20891"/>
          <a:stretch/>
        </p:blipFill>
        <p:spPr>
          <a:xfrm>
            <a:off x="7522869" y="1580755"/>
            <a:ext cx="4199475" cy="4808922"/>
          </a:xfrm>
          <a:prstGeom prst="rect">
            <a:avLst/>
          </a:prstGeom>
        </p:spPr>
      </p:pic>
      <p:sp>
        <p:nvSpPr>
          <p:cNvPr id="6" name="Object 5"/>
          <p:cNvSpPr/>
          <p:nvPr/>
        </p:nvSpPr>
        <p:spPr>
          <a:xfrm>
            <a:off x="571357" y="1678362"/>
            <a:ext cx="3351962" cy="4605496"/>
          </a:xfrm>
          <a:prstGeom prst="rect">
            <a:avLst/>
          </a:prstGeom>
          <a:noFill/>
        </p:spPr>
        <p:txBody>
          <a:bodyPr wrap="square" lIns="0" tIns="0" rIns="0" bIns="0" rtlCol="0" anchor="t"/>
          <a:lstStyle/>
          <a:p>
            <a:pPr marL="242900" indent="-242900" algn="l">
              <a:lnSpc>
                <a:spcPts val="1913"/>
              </a:lnSpc>
              <a:buSzPct val="100000"/>
              <a:buChar char="•"/>
            </a:pPr>
            <a:r>
              <a:rPr lang="en-US" sz="1418" b="1" kern="0" spc="142" dirty="0">
                <a:solidFill>
                  <a:srgbClr val="181818">
                    <a:alpha val="80000"/>
                  </a:srgbClr>
                </a:solidFill>
                <a:latin typeface="Roboto" pitchFamily="34" charset="0"/>
                <a:ea typeface="Roboto" pitchFamily="34" charset="-122"/>
                <a:cs typeface="Roboto" pitchFamily="34" charset="-120"/>
              </a:rPr>
              <a:t>BEHAVIORAL SEGMENTATION</a:t>
            </a:r>
          </a:p>
          <a:p>
            <a:pPr lvl="1" algn="l">
              <a:lnSpc>
                <a:spcPts val="1717"/>
              </a:lnSpc>
              <a:spcBef>
                <a:spcPts val="195"/>
              </a:spcBef>
              <a:buNone/>
            </a:pPr>
            <a:r>
              <a:rPr lang="en-US" sz="1100" kern="0" spc="33" dirty="0">
                <a:solidFill>
                  <a:srgbClr val="181818">
                    <a:alpha val="80000"/>
                  </a:srgbClr>
                </a:solidFill>
                <a:latin typeface="Roboto" pitchFamily="34" charset="0"/>
                <a:ea typeface="Roboto" pitchFamily="34" charset="-122"/>
                <a:cs typeface="Roboto" pitchFamily="34" charset="-120"/>
              </a:rPr>
              <a:t>Explore clustering techniques to segment customers based on behavioral patterns beyond RFM (e.g., browsing habits, product preferences) to refine marketing tactics.</a:t>
            </a:r>
          </a:p>
          <a:p>
            <a:pPr marL="242900" indent="-242900" algn="l">
              <a:lnSpc>
                <a:spcPts val="1913"/>
              </a:lnSpc>
              <a:spcBef>
                <a:spcPts val="1858"/>
              </a:spcBef>
              <a:buSzPct val="100000"/>
              <a:buChar char="•"/>
            </a:pPr>
            <a:r>
              <a:rPr lang="en-US" sz="1418" b="1" kern="0" spc="142" dirty="0">
                <a:solidFill>
                  <a:srgbClr val="181818">
                    <a:alpha val="80000"/>
                  </a:srgbClr>
                </a:solidFill>
                <a:latin typeface="Roboto" pitchFamily="34" charset="0"/>
                <a:ea typeface="Roboto" pitchFamily="34" charset="-122"/>
                <a:cs typeface="Roboto" pitchFamily="34" charset="-120"/>
              </a:rPr>
              <a:t>TIME SERIES ANALYSIS</a:t>
            </a:r>
          </a:p>
          <a:p>
            <a:pPr lvl="1" algn="l">
              <a:lnSpc>
                <a:spcPts val="1717"/>
              </a:lnSpc>
              <a:spcBef>
                <a:spcPts val="195"/>
              </a:spcBef>
              <a:buNone/>
            </a:pPr>
            <a:r>
              <a:rPr lang="en-US" sz="1100" kern="0" spc="33" dirty="0">
                <a:solidFill>
                  <a:srgbClr val="181818">
                    <a:alpha val="80000"/>
                  </a:srgbClr>
                </a:solidFill>
                <a:latin typeface="Roboto" pitchFamily="34" charset="0"/>
                <a:ea typeface="Roboto" pitchFamily="34" charset="-122"/>
                <a:cs typeface="Roboto" pitchFamily="34" charset="-120"/>
              </a:rPr>
              <a:t>Apply time series forecasting to predict seasonal trends and campaign impacts more precisely, enhancing strategic planning.</a:t>
            </a:r>
          </a:p>
          <a:p>
            <a:pPr marL="242900" indent="-242900" algn="l">
              <a:lnSpc>
                <a:spcPts val="1913"/>
              </a:lnSpc>
              <a:spcBef>
                <a:spcPts val="1858"/>
              </a:spcBef>
              <a:buSzPct val="100000"/>
              <a:buChar char="•"/>
            </a:pPr>
            <a:r>
              <a:rPr lang="en-US" sz="1418" b="1" kern="0" spc="142" dirty="0">
                <a:solidFill>
                  <a:srgbClr val="181818">
                    <a:alpha val="80000"/>
                  </a:srgbClr>
                </a:solidFill>
                <a:latin typeface="Roboto" pitchFamily="34" charset="0"/>
                <a:ea typeface="Roboto" pitchFamily="34" charset="-122"/>
                <a:cs typeface="Roboto" pitchFamily="34" charset="-120"/>
              </a:rPr>
              <a:t>A/B TESTING FOR CAMPAIGNS</a:t>
            </a:r>
          </a:p>
          <a:p>
            <a:pPr lvl="1" algn="l">
              <a:lnSpc>
                <a:spcPts val="1717"/>
              </a:lnSpc>
              <a:spcBef>
                <a:spcPts val="195"/>
              </a:spcBef>
              <a:buNone/>
            </a:pPr>
            <a:r>
              <a:rPr lang="en-US" sz="1100" kern="0" spc="33" dirty="0">
                <a:solidFill>
                  <a:srgbClr val="181818">
                    <a:alpha val="80000"/>
                  </a:srgbClr>
                </a:solidFill>
                <a:latin typeface="Roboto" pitchFamily="34" charset="0"/>
                <a:ea typeface="Roboto" pitchFamily="34" charset="-122"/>
                <a:cs typeface="Roboto" pitchFamily="34" charset="-120"/>
              </a:rPr>
              <a:t>Implement A/B testing to determine the effectiveness of different marketing strategies and promotions, allowing for data-driven decisions on optimizing marketing efforts.</a:t>
            </a:r>
            <a:endParaRPr lang="en-US" dirty="0"/>
          </a:p>
        </p:txBody>
      </p:sp>
      <p:sp>
        <p:nvSpPr>
          <p:cNvPr id="7" name="Object 6"/>
          <p:cNvSpPr/>
          <p:nvPr/>
        </p:nvSpPr>
        <p:spPr>
          <a:xfrm>
            <a:off x="3999500" y="1678362"/>
            <a:ext cx="3351962" cy="2255194"/>
          </a:xfrm>
          <a:prstGeom prst="rect">
            <a:avLst/>
          </a:prstGeom>
          <a:noFill/>
        </p:spPr>
        <p:txBody>
          <a:bodyPr wrap="square" lIns="0" tIns="0" rIns="0" bIns="0" rtlCol="0" anchor="t"/>
          <a:lstStyle/>
          <a:p>
            <a:pPr marL="242900" indent="-242900" algn="l">
              <a:lnSpc>
                <a:spcPts val="1913"/>
              </a:lnSpc>
              <a:buSzPct val="100000"/>
              <a:buChar char="•"/>
            </a:pPr>
            <a:r>
              <a:rPr lang="en-US" sz="1418" b="1" kern="0" spc="142" dirty="0">
                <a:solidFill>
                  <a:srgbClr val="181818">
                    <a:alpha val="80000"/>
                  </a:srgbClr>
                </a:solidFill>
                <a:latin typeface="Roboto" pitchFamily="34" charset="0"/>
                <a:ea typeface="Roboto" pitchFamily="34" charset="-122"/>
                <a:cs typeface="Roboto" pitchFamily="34" charset="-120"/>
              </a:rPr>
              <a:t>CUSTOMER FEEDBACK INTEGRATION</a:t>
            </a:r>
          </a:p>
          <a:p>
            <a:pPr lvl="1" algn="l">
              <a:lnSpc>
                <a:spcPts val="1717"/>
              </a:lnSpc>
              <a:spcBef>
                <a:spcPts val="195"/>
              </a:spcBef>
              <a:buNone/>
            </a:pPr>
            <a:r>
              <a:rPr lang="en-US" sz="1100" kern="0" spc="33" dirty="0">
                <a:solidFill>
                  <a:srgbClr val="181818">
                    <a:alpha val="80000"/>
                  </a:srgbClr>
                </a:solidFill>
                <a:latin typeface="Roboto" pitchFamily="34" charset="0"/>
                <a:ea typeface="Roboto" pitchFamily="34" charset="-122"/>
                <a:cs typeface="Roboto" pitchFamily="34" charset="-120"/>
              </a:rPr>
              <a:t>Incorporate qualitative data, such as customer reviews and feedback, to enhance the predictors used in the CLV model. Sentiment analysis and natural language processing techniques can provide insights into customer satisfaction and uncover potential areas for improvement.</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89952" y="0"/>
            <a:ext cx="76181" cy="1304599"/>
          </a:xfrm>
          <a:prstGeom prst="rect">
            <a:avLst/>
          </a:prstGeom>
        </p:spPr>
      </p:pic>
      <p:sp>
        <p:nvSpPr>
          <p:cNvPr id="3" name="Object 2"/>
          <p:cNvSpPr/>
          <p:nvPr/>
        </p:nvSpPr>
        <p:spPr>
          <a:xfrm>
            <a:off x="4666083" y="422566"/>
            <a:ext cx="775141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Conclusion</a:t>
            </a:r>
            <a:endParaRPr lang="en-US" dirty="0"/>
          </a:p>
        </p:txBody>
      </p:sp>
      <p:sp>
        <p:nvSpPr>
          <p:cNvPr id="4" name="Object 3"/>
          <p:cNvSpPr/>
          <p:nvPr/>
        </p:nvSpPr>
        <p:spPr>
          <a:xfrm>
            <a:off x="0" y="0"/>
            <a:ext cx="4199476" cy="6865808"/>
          </a:xfrm>
          <a:prstGeom prst="rect">
            <a:avLst/>
          </a:prstGeom>
          <a:solidFill>
            <a:srgbClr val="EDF1EB"/>
          </a:solidFill>
        </p:spPr>
        <p:txBody>
          <a:bodyPr/>
          <a:lstStyle/>
          <a:p>
            <a:endParaRPr lang="en-US"/>
          </a:p>
        </p:txBody>
      </p:sp>
      <p:pic>
        <p:nvPicPr>
          <p:cNvPr id="5" name="Object 4" descr="preencoded.png"/>
          <p:cNvPicPr>
            <a:picLocks noChangeAspect="1"/>
          </p:cNvPicPr>
          <p:nvPr/>
        </p:nvPicPr>
        <p:blipFill>
          <a:blip r:embed="rId5"/>
          <a:srcRect l="32797" r="32797"/>
          <a:stretch/>
        </p:blipFill>
        <p:spPr>
          <a:xfrm>
            <a:off x="0" y="0"/>
            <a:ext cx="4199475" cy="6865808"/>
          </a:xfrm>
          <a:prstGeom prst="rect">
            <a:avLst/>
          </a:prstGeom>
        </p:spPr>
      </p:pic>
      <p:sp>
        <p:nvSpPr>
          <p:cNvPr id="6" name="Object 5"/>
          <p:cNvSpPr/>
          <p:nvPr/>
        </p:nvSpPr>
        <p:spPr>
          <a:xfrm>
            <a:off x="4881848" y="1551940"/>
            <a:ext cx="6714267" cy="4312556"/>
          </a:xfrm>
          <a:prstGeom prst="rect">
            <a:avLst/>
          </a:prstGeom>
          <a:noFill/>
        </p:spPr>
        <p:txBody>
          <a:bodyPr wrap="square" lIns="0" tIns="0" rIns="0" bIns="0" rtlCol="0" anchor="t"/>
          <a:lstStyle/>
          <a:p>
            <a:pPr algn="l">
              <a:lnSpc>
                <a:spcPts val="3397"/>
              </a:lnSpc>
              <a:buNone/>
            </a:pPr>
            <a:r>
              <a:rPr lang="en-US" sz="2175" kern="0" spc="65" dirty="0">
                <a:solidFill>
                  <a:srgbClr val="181818">
                    <a:alpha val="80000"/>
                  </a:srgbClr>
                </a:solidFill>
                <a:latin typeface="Roboto" pitchFamily="34" charset="0"/>
                <a:ea typeface="Roboto" pitchFamily="34" charset="-122"/>
                <a:cs typeface="Roboto" pitchFamily="34" charset="-120"/>
              </a:rPr>
              <a:t>A robust Lasso regression model achieved precise CLV predictions that offer actionable insights for targeted marketing, optimized product offerings, and improved customer experiences. These strategies can drive business growth and maximize ROI. Implementation of these recommendations and pursuing further research will enable even deeper customer insights and enhance long-term business strategies.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0701" y="1435682"/>
            <a:ext cx="961784" cy="942739"/>
          </a:xfrm>
          <a:prstGeom prst="rect">
            <a:avLst/>
          </a:prstGeom>
        </p:spPr>
      </p:pic>
      <p:sp>
        <p:nvSpPr>
          <p:cNvPr id="3" name="Object 2"/>
          <p:cNvSpPr/>
          <p:nvPr/>
        </p:nvSpPr>
        <p:spPr>
          <a:xfrm>
            <a:off x="304724" y="2746204"/>
            <a:ext cx="3770957" cy="215806"/>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OPTIMIZE RESOURCE ALLOCATION</a:t>
            </a:r>
            <a:endParaRPr lang="en-US" dirty="0"/>
          </a:p>
        </p:txBody>
      </p:sp>
      <p:sp>
        <p:nvSpPr>
          <p:cNvPr id="4" name="Object 3"/>
          <p:cNvSpPr/>
          <p:nvPr/>
        </p:nvSpPr>
        <p:spPr>
          <a:xfrm>
            <a:off x="304724" y="3032359"/>
            <a:ext cx="3770957" cy="1011302"/>
          </a:xfrm>
          <a:prstGeom prst="rect">
            <a:avLst/>
          </a:prstGeom>
          <a:noFill/>
        </p:spPr>
        <p:txBody>
          <a:bodyPr wrap="square" lIns="0" tIns="0" rIns="0" bIns="0" rtlCol="0" anchor="t"/>
          <a:lstStyle/>
          <a:p>
            <a:pPr algn="ctr">
              <a:lnSpc>
                <a:spcPts val="1991"/>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CLV prediction enables businesses to identify high-value customers and allocate marketing resources more efficiently to drive maximum returns.</a:t>
            </a:r>
            <a:endParaRPr lang="en-US" dirty="0"/>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267" y="1469164"/>
            <a:ext cx="885604" cy="923694"/>
          </a:xfrm>
          <a:prstGeom prst="rect">
            <a:avLst/>
          </a:prstGeom>
        </p:spPr>
      </p:pic>
      <p:sp>
        <p:nvSpPr>
          <p:cNvPr id="6" name="Object 5"/>
          <p:cNvSpPr/>
          <p:nvPr/>
        </p:nvSpPr>
        <p:spPr>
          <a:xfrm>
            <a:off x="4292797" y="2746204"/>
            <a:ext cx="3603359" cy="215806"/>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PERSONALIZE MARKETING EFFORTS</a:t>
            </a:r>
            <a:endParaRPr lang="en-US" dirty="0"/>
          </a:p>
        </p:txBody>
      </p:sp>
      <p:sp>
        <p:nvSpPr>
          <p:cNvPr id="7" name="Object 6"/>
          <p:cNvSpPr/>
          <p:nvPr/>
        </p:nvSpPr>
        <p:spPr>
          <a:xfrm>
            <a:off x="4292797" y="3032359"/>
            <a:ext cx="3603359" cy="1011302"/>
          </a:xfrm>
          <a:prstGeom prst="rect">
            <a:avLst/>
          </a:prstGeom>
          <a:noFill/>
        </p:spPr>
        <p:txBody>
          <a:bodyPr wrap="square" lIns="0" tIns="0" rIns="0" bIns="0" rtlCol="0" anchor="t"/>
          <a:lstStyle/>
          <a:p>
            <a:pPr algn="ctr">
              <a:lnSpc>
                <a:spcPts val="1991"/>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Accurate CLV forecasts allow for the tailoring of loyalty programs, promotional campaigns, and product recommendations to individual customer preferences.</a:t>
            </a:r>
            <a:endParaRPr lang="en-US" dirty="0"/>
          </a:p>
        </p:txBody>
      </p:sp>
      <p:pic>
        <p:nvPicPr>
          <p:cNvPr id="8" name="Object 7"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63539" y="1502640"/>
            <a:ext cx="866558" cy="866558"/>
          </a:xfrm>
          <a:prstGeom prst="rect">
            <a:avLst/>
          </a:prstGeom>
        </p:spPr>
      </p:pic>
      <p:sp>
        <p:nvSpPr>
          <p:cNvPr id="9" name="Object 8"/>
          <p:cNvSpPr/>
          <p:nvPr/>
        </p:nvSpPr>
        <p:spPr>
          <a:xfrm>
            <a:off x="8202308" y="2746204"/>
            <a:ext cx="3592884" cy="286155"/>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ENHANCE STRATEGIC DECISION-MAKING</a:t>
            </a:r>
            <a:endParaRPr lang="en-US" dirty="0"/>
          </a:p>
        </p:txBody>
      </p:sp>
      <p:sp>
        <p:nvSpPr>
          <p:cNvPr id="10" name="Object 9"/>
          <p:cNvSpPr/>
          <p:nvPr/>
        </p:nvSpPr>
        <p:spPr>
          <a:xfrm>
            <a:off x="8200376" y="3032359"/>
            <a:ext cx="3592884" cy="1264128"/>
          </a:xfrm>
          <a:prstGeom prst="rect">
            <a:avLst/>
          </a:prstGeom>
          <a:noFill/>
        </p:spPr>
        <p:txBody>
          <a:bodyPr wrap="square" lIns="0" tIns="0" rIns="0" bIns="0" rtlCol="0" anchor="t"/>
          <a:lstStyle/>
          <a:p>
            <a:pPr algn="ctr">
              <a:lnSpc>
                <a:spcPts val="1991"/>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CLV insights empower businesses to make data-driven decisions, develop long-term customer engagement strategies, and maximize the lifetime value of each customer.</a:t>
            </a:r>
            <a:endParaRPr lang="en-US" dirty="0"/>
          </a:p>
        </p:txBody>
      </p:sp>
      <p:sp>
        <p:nvSpPr>
          <p:cNvPr id="11" name="Object 10"/>
          <p:cNvSpPr/>
          <p:nvPr/>
        </p:nvSpPr>
        <p:spPr>
          <a:xfrm>
            <a:off x="0" y="5675481"/>
            <a:ext cx="12188952" cy="1180805"/>
          </a:xfrm>
          <a:prstGeom prst="rect">
            <a:avLst/>
          </a:prstGeom>
          <a:solidFill>
            <a:srgbClr val="CB934C"/>
          </a:solidFill>
        </p:spPr>
        <p:txBody>
          <a:bodyPr/>
          <a:lstStyle/>
          <a:p>
            <a:endParaRPr lang="en-US"/>
          </a:p>
        </p:txBody>
      </p:sp>
      <p:sp>
        <p:nvSpPr>
          <p:cNvPr id="12" name="Object 11"/>
          <p:cNvSpPr/>
          <p:nvPr/>
        </p:nvSpPr>
        <p:spPr>
          <a:xfrm>
            <a:off x="66063" y="5995560"/>
            <a:ext cx="12056826" cy="539456"/>
          </a:xfrm>
          <a:prstGeom prst="rect">
            <a:avLst/>
          </a:prstGeom>
          <a:noFill/>
        </p:spPr>
        <p:txBody>
          <a:bodyPr wrap="square" lIns="0" tIns="0" rIns="0" bIns="0" rtlCol="0" anchor="t"/>
          <a:lstStyle/>
          <a:p>
            <a:pPr algn="ctr">
              <a:lnSpc>
                <a:spcPts val="2125"/>
              </a:lnSpc>
              <a:buNone/>
            </a:pPr>
            <a:r>
              <a:rPr lang="en-US" sz="1575" b="1" kern="0" spc="158" dirty="0">
                <a:solidFill>
                  <a:srgbClr val="FFFFFF"/>
                </a:solidFill>
                <a:latin typeface="Roboto" pitchFamily="34" charset="0"/>
                <a:ea typeface="Roboto" pitchFamily="34" charset="-122"/>
                <a:cs typeface="Roboto" pitchFamily="34" charset="-120"/>
              </a:rPr>
              <a:t>BY UNDERSTANDING THE CRITICAL ROLE OF CLV IN E-COMMERCE, BUSINESSES CAN OPTIMIZE THEIR MARKETING STRATEGIES, ENHANCE CUSTOMER EXPERIENCES, AND DRIVE SUSTAINABLE GROWTH.</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1162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FFFFFF"/>
                </a:solidFill>
                <a:latin typeface="Playfair Display" pitchFamily="34" charset="0"/>
                <a:ea typeface="Playfair Display" pitchFamily="34" charset="-122"/>
                <a:cs typeface="Playfair Display" pitchFamily="34" charset="-120"/>
              </a:rPr>
              <a:t>Problem Statement</a:t>
            </a:r>
            <a:endParaRPr lang="en-US" dirty="0"/>
          </a:p>
        </p:txBody>
      </p:sp>
      <p:sp>
        <p:nvSpPr>
          <p:cNvPr id="4" name="Object 3"/>
          <p:cNvSpPr/>
          <p:nvPr/>
        </p:nvSpPr>
        <p:spPr>
          <a:xfrm>
            <a:off x="952262" y="2121997"/>
            <a:ext cx="5446938" cy="3717392"/>
          </a:xfrm>
          <a:prstGeom prst="rect">
            <a:avLst/>
          </a:prstGeom>
          <a:noFill/>
        </p:spPr>
        <p:txBody>
          <a:bodyPr wrap="square" lIns="0" tIns="0" rIns="0" bIns="0" rtlCol="0" anchor="t"/>
          <a:lstStyle/>
          <a:p>
            <a:pPr marL="242900" indent="-242900" algn="l">
              <a:lnSpc>
                <a:spcPts val="2549"/>
              </a:lnSpc>
              <a:buSzPct val="100000"/>
              <a:buChar char="•"/>
            </a:pPr>
            <a:r>
              <a:rPr lang="en-US" sz="1890" b="1" kern="0" spc="189" dirty="0">
                <a:solidFill>
                  <a:srgbClr val="FFFFFF"/>
                </a:solidFill>
                <a:latin typeface="Roboto" pitchFamily="34" charset="0"/>
                <a:ea typeface="Roboto" pitchFamily="34" charset="-122"/>
                <a:cs typeface="Roboto" pitchFamily="34" charset="-120"/>
              </a:rPr>
              <a:t>ENHANCE TARGETED MARKETING STRATEGIES</a:t>
            </a:r>
          </a:p>
          <a:p>
            <a:pPr lvl="1" algn="l">
              <a:lnSpc>
                <a:spcPts val="2291"/>
              </a:lnSpc>
              <a:spcBef>
                <a:spcPts val="260"/>
              </a:spcBef>
              <a:buNone/>
            </a:pPr>
            <a:r>
              <a:rPr lang="en-US" sz="1466" kern="0" spc="44" dirty="0">
                <a:solidFill>
                  <a:srgbClr val="FFFFFF">
                    <a:alpha val="80000"/>
                  </a:srgbClr>
                </a:solidFill>
                <a:latin typeface="Roboto" pitchFamily="34" charset="0"/>
                <a:ea typeface="Roboto" pitchFamily="34" charset="-122"/>
                <a:cs typeface="Roboto" pitchFamily="34" charset="-120"/>
              </a:rPr>
              <a:t>Develop effective marketing campaigns and resource allocation by accurately predicting Customer Lifetime Value (CLV) in a Brazilian e-commerce setting.</a:t>
            </a:r>
          </a:p>
          <a:p>
            <a:pPr marL="242900" indent="-242900" algn="l">
              <a:lnSpc>
                <a:spcPts val="2549"/>
              </a:lnSpc>
              <a:spcBef>
                <a:spcPts val="2477"/>
              </a:spcBef>
              <a:buSzPct val="100000"/>
              <a:buChar char="•"/>
            </a:pPr>
            <a:r>
              <a:rPr lang="en-US" sz="1890" b="1" kern="0" spc="189" dirty="0">
                <a:solidFill>
                  <a:srgbClr val="FFFFFF"/>
                </a:solidFill>
                <a:latin typeface="Roboto" pitchFamily="34" charset="0"/>
                <a:ea typeface="Roboto" pitchFamily="34" charset="-122"/>
                <a:cs typeface="Roboto" pitchFamily="34" charset="-120"/>
              </a:rPr>
              <a:t>ACCURATELY PREDICT CUSTOMER LIFETIME VALUE (CLV)</a:t>
            </a:r>
          </a:p>
          <a:p>
            <a:pPr lvl="1" algn="l">
              <a:lnSpc>
                <a:spcPts val="2291"/>
              </a:lnSpc>
              <a:spcBef>
                <a:spcPts val="260"/>
              </a:spcBef>
              <a:buNone/>
            </a:pPr>
            <a:r>
              <a:rPr lang="en-US" sz="1466" kern="0" spc="44" dirty="0">
                <a:solidFill>
                  <a:srgbClr val="FFFFFF">
                    <a:alpha val="80000"/>
                  </a:srgbClr>
                </a:solidFill>
                <a:latin typeface="Roboto" pitchFamily="34" charset="0"/>
                <a:ea typeface="Roboto" pitchFamily="34" charset="-122"/>
                <a:cs typeface="Roboto" pitchFamily="34" charset="-120"/>
              </a:rPr>
              <a:t>Leverage a dataset of 100,000 anonymized orders from 2016 to 2018 to build a predictive model that can reliably estimate CLV for e-commerce customers.</a:t>
            </a:r>
            <a:endParaRPr lang="en-US" dirty="0"/>
          </a:p>
        </p:txBody>
      </p:sp>
      <p:sp>
        <p:nvSpPr>
          <p:cNvPr id="5" name="Object 4"/>
          <p:cNvSpPr/>
          <p:nvPr/>
        </p:nvSpPr>
        <p:spPr>
          <a:xfrm>
            <a:off x="6284928" y="2121997"/>
            <a:ext cx="5446938" cy="1519929"/>
          </a:xfrm>
          <a:prstGeom prst="rect">
            <a:avLst/>
          </a:prstGeom>
          <a:noFill/>
        </p:spPr>
        <p:txBody>
          <a:bodyPr wrap="square" lIns="0" tIns="0" rIns="0" bIns="0" rtlCol="0" anchor="t"/>
          <a:lstStyle/>
          <a:p>
            <a:pPr marL="242900" indent="-242900" algn="l">
              <a:lnSpc>
                <a:spcPts val="2549"/>
              </a:lnSpc>
              <a:buSzPct val="100000"/>
              <a:buChar char="•"/>
            </a:pPr>
            <a:r>
              <a:rPr lang="en-US" sz="1890" b="1" kern="0" spc="189" dirty="0">
                <a:solidFill>
                  <a:srgbClr val="FFFFFF"/>
                </a:solidFill>
                <a:latin typeface="Roboto" pitchFamily="34" charset="0"/>
                <a:ea typeface="Roboto" pitchFamily="34" charset="-122"/>
                <a:cs typeface="Roboto" pitchFamily="34" charset="-120"/>
              </a:rPr>
              <a:t>OPTIMIZE MARKETING EFFORTS</a:t>
            </a:r>
          </a:p>
          <a:p>
            <a:pPr lvl="1" algn="l">
              <a:lnSpc>
                <a:spcPts val="2291"/>
              </a:lnSpc>
              <a:spcBef>
                <a:spcPts val="260"/>
              </a:spcBef>
              <a:buNone/>
            </a:pPr>
            <a:r>
              <a:rPr lang="en-US" sz="1466" kern="0" spc="44" dirty="0">
                <a:solidFill>
                  <a:srgbClr val="FFFFFF">
                    <a:alpha val="80000"/>
                  </a:srgbClr>
                </a:solidFill>
                <a:latin typeface="Roboto" pitchFamily="34" charset="0"/>
                <a:ea typeface="Roboto" pitchFamily="34" charset="-122"/>
                <a:cs typeface="Roboto" pitchFamily="34" charset="-120"/>
              </a:rPr>
              <a:t>Use the insights from CLV prediction to identify high-value customers, personalize marketing communications, and allocate resources more effectively to drive business growth.</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4953666" cy="5913546"/>
          </a:xfrm>
          <a:prstGeom prst="rect">
            <a:avLst/>
          </a:prstGeom>
          <a:solidFill>
            <a:srgbClr val="004F98"/>
          </a:solidFill>
        </p:spPr>
        <p:txBody>
          <a:bodyPr/>
          <a:lstStyle/>
          <a:p>
            <a:endParaRPr lang="en-US"/>
          </a:p>
        </p:txBody>
      </p:sp>
      <p:pic>
        <p:nvPicPr>
          <p:cNvPr id="3" name="Object 2" descr="preencoded.png"/>
          <p:cNvPicPr>
            <a:picLocks noChangeAspect="1"/>
          </p:cNvPicPr>
          <p:nvPr/>
        </p:nvPicPr>
        <p:blipFill>
          <a:blip r:embed="rId3"/>
          <a:srcRect l="22037" r="22037"/>
          <a:stretch/>
        </p:blipFill>
        <p:spPr>
          <a:xfrm>
            <a:off x="476131" y="476131"/>
            <a:ext cx="4953666" cy="5913546"/>
          </a:xfrm>
          <a:prstGeom prst="rect">
            <a:avLst/>
          </a:prstGeom>
        </p:spPr>
      </p:pic>
      <p:sp>
        <p:nvSpPr>
          <p:cNvPr id="4" name="Object 3"/>
          <p:cNvSpPr/>
          <p:nvPr/>
        </p:nvSpPr>
        <p:spPr>
          <a:xfrm>
            <a:off x="5704049" y="2231864"/>
            <a:ext cx="6201129" cy="507079"/>
          </a:xfrm>
          <a:prstGeom prst="rect">
            <a:avLst/>
          </a:prstGeom>
          <a:noFill/>
        </p:spPr>
        <p:txBody>
          <a:bodyPr wrap="square" lIns="0" tIns="0" rIns="0" bIns="0" rtlCol="0" anchor="t"/>
          <a:lstStyle/>
          <a:p>
            <a:pPr algn="ctr">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Dataset Description</a:t>
            </a:r>
            <a:endParaRPr lang="en-US" dirty="0"/>
          </a:p>
        </p:txBody>
      </p:sp>
      <p:sp>
        <p:nvSpPr>
          <p:cNvPr id="5" name="Object 4"/>
          <p:cNvSpPr/>
          <p:nvPr/>
        </p:nvSpPr>
        <p:spPr>
          <a:xfrm>
            <a:off x="5704049" y="2829289"/>
            <a:ext cx="6201129" cy="1820487"/>
          </a:xfrm>
          <a:prstGeom prst="rect">
            <a:avLst/>
          </a:prstGeom>
          <a:noFill/>
        </p:spPr>
        <p:txBody>
          <a:bodyPr wrap="square" lIns="0" tIns="0" rIns="0" bIns="0" rtlCol="0" anchor="t"/>
          <a:lstStyle/>
          <a:p>
            <a:pPr algn="ctr">
              <a:lnSpc>
                <a:spcPts val="2390"/>
              </a:lnSpc>
              <a:spcBef>
                <a:spcPts val="698"/>
              </a:spcBef>
              <a:buNone/>
            </a:pPr>
            <a:r>
              <a:rPr lang="en-US" sz="1530" kern="0" spc="46" dirty="0">
                <a:solidFill>
                  <a:srgbClr val="181818">
                    <a:alpha val="80000"/>
                  </a:srgbClr>
                </a:solidFill>
                <a:latin typeface="Roboto" pitchFamily="34" charset="0"/>
                <a:ea typeface="Roboto" pitchFamily="34" charset="-122"/>
                <a:cs typeface="Roboto" pitchFamily="34" charset="-120"/>
              </a:rPr>
              <a:t>The primary dataset for this project was sourced from Kaggle and consists of 5 interrelated datasets covering various aspects of an e-commerce business in Brazil. These datasets include detailed information on customer orders, customer demographics, geographical locations, and payment methods used.</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Data Wrangling</a:t>
            </a:r>
            <a:endParaRPr lang="en-US" dirty="0"/>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25" y="2061647"/>
            <a:ext cx="2409223" cy="1190327"/>
          </a:xfrm>
          <a:prstGeom prst="rect">
            <a:avLst/>
          </a:prstGeom>
        </p:spPr>
      </p:pic>
      <p:sp>
        <p:nvSpPr>
          <p:cNvPr id="5" name="Object 4"/>
          <p:cNvSpPr/>
          <p:nvPr/>
        </p:nvSpPr>
        <p:spPr>
          <a:xfrm>
            <a:off x="579927" y="2441480"/>
            <a:ext cx="1906428" cy="431613"/>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CUSTOMER-LEVEL AGGREGATES</a:t>
            </a:r>
            <a:endParaRPr lang="en-US" dirty="0"/>
          </a:p>
        </p:txBody>
      </p:sp>
      <p:sp>
        <p:nvSpPr>
          <p:cNvPr id="6" name="Object 5"/>
          <p:cNvSpPr/>
          <p:nvPr/>
        </p:nvSpPr>
        <p:spPr>
          <a:xfrm>
            <a:off x="761810" y="3376006"/>
            <a:ext cx="1906428" cy="2275430"/>
          </a:xfrm>
          <a:prstGeom prst="rect">
            <a:avLst/>
          </a:prstGeom>
          <a:noFill/>
        </p:spPr>
        <p:txBody>
          <a:bodyPr wrap="square" lIns="0" tIns="0" rIns="0" bIns="0" rtlCol="0" anchor="t"/>
          <a:lstStyle/>
          <a:p>
            <a:pPr algn="l">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Derived features such as total orders, total spend, average order value, order frequency, and customer tenure to summarize each customer's interactions with the e-commerce platform.</a:t>
            </a:r>
            <a:endParaRPr lang="en-US"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85375" y="2061647"/>
            <a:ext cx="2399700" cy="1190327"/>
          </a:xfrm>
          <a:prstGeom prst="rect">
            <a:avLst/>
          </a:prstGeom>
        </p:spPr>
      </p:pic>
      <p:sp>
        <p:nvSpPr>
          <p:cNvPr id="8" name="Object 7"/>
          <p:cNvSpPr/>
          <p:nvPr/>
        </p:nvSpPr>
        <p:spPr>
          <a:xfrm>
            <a:off x="3089138" y="2331970"/>
            <a:ext cx="1592182" cy="863225"/>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RECENCY, FREQUENCY, MONETARY (RFM)</a:t>
            </a:r>
            <a:endParaRPr lang="en-US" dirty="0"/>
          </a:p>
        </p:txBody>
      </p:sp>
      <p:sp>
        <p:nvSpPr>
          <p:cNvPr id="9" name="Object 8"/>
          <p:cNvSpPr/>
          <p:nvPr/>
        </p:nvSpPr>
        <p:spPr>
          <a:xfrm>
            <a:off x="2971057" y="3376006"/>
            <a:ext cx="1906428" cy="2022604"/>
          </a:xfrm>
          <a:prstGeom prst="rect">
            <a:avLst/>
          </a:prstGeom>
          <a:noFill/>
        </p:spPr>
        <p:txBody>
          <a:bodyPr wrap="square" lIns="0" tIns="0" rIns="0" bIns="0" rtlCol="0" anchor="t"/>
          <a:lstStyle/>
          <a:p>
            <a:pPr algn="l">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Created features to capture the recency of the last purchase, the frequency of purchases made, and the monetary value of those purchases for each customer.</a:t>
            </a:r>
            <a:endParaRPr lang="en-US" dirty="0"/>
          </a:p>
        </p:txBody>
      </p:sp>
      <p:pic>
        <p:nvPicPr>
          <p:cNvPr id="10" name="Object 9"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94626" y="2061647"/>
            <a:ext cx="2409223" cy="1190327"/>
          </a:xfrm>
          <a:prstGeom prst="rect">
            <a:avLst/>
          </a:prstGeom>
        </p:spPr>
      </p:pic>
      <p:sp>
        <p:nvSpPr>
          <p:cNvPr id="11" name="Object 10"/>
          <p:cNvSpPr/>
          <p:nvPr/>
        </p:nvSpPr>
        <p:spPr>
          <a:xfrm>
            <a:off x="5298385" y="2331970"/>
            <a:ext cx="1592182" cy="647419"/>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PRODUCT INTERACTION FEATURES</a:t>
            </a:r>
            <a:endParaRPr lang="en-US" dirty="0"/>
          </a:p>
        </p:txBody>
      </p:sp>
      <p:sp>
        <p:nvSpPr>
          <p:cNvPr id="12" name="Object 11"/>
          <p:cNvSpPr/>
          <p:nvPr/>
        </p:nvSpPr>
        <p:spPr>
          <a:xfrm>
            <a:off x="5180305" y="3376006"/>
            <a:ext cx="1906428" cy="2781081"/>
          </a:xfrm>
          <a:prstGeom prst="rect">
            <a:avLst/>
          </a:prstGeom>
          <a:noFill/>
        </p:spPr>
        <p:txBody>
          <a:bodyPr wrap="square" lIns="0" tIns="0" rIns="0" bIns="0" rtlCol="0" anchor="t"/>
          <a:lstStyle/>
          <a:p>
            <a:pPr algn="l">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Crafted features including the number of unique products purchased, product category diversity, average product price, and total units purchased by each customer to understand their product preferences.</a:t>
            </a:r>
            <a:endParaRPr lang="en-US" dirty="0"/>
          </a:p>
        </p:txBody>
      </p:sp>
      <p:pic>
        <p:nvPicPr>
          <p:cNvPr id="13" name="Object 1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3876" y="2061647"/>
            <a:ext cx="2399700" cy="1190327"/>
          </a:xfrm>
          <a:prstGeom prst="rect">
            <a:avLst/>
          </a:prstGeom>
        </p:spPr>
      </p:pic>
      <p:sp>
        <p:nvSpPr>
          <p:cNvPr id="14" name="Object 13"/>
          <p:cNvSpPr/>
          <p:nvPr/>
        </p:nvSpPr>
        <p:spPr>
          <a:xfrm>
            <a:off x="7507633" y="2331970"/>
            <a:ext cx="1592182" cy="647419"/>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SHIPPING AND DELIVERY FEATURES</a:t>
            </a:r>
            <a:endParaRPr lang="en-US" dirty="0"/>
          </a:p>
        </p:txBody>
      </p:sp>
      <p:sp>
        <p:nvSpPr>
          <p:cNvPr id="15" name="Object 14"/>
          <p:cNvSpPr/>
          <p:nvPr/>
        </p:nvSpPr>
        <p:spPr>
          <a:xfrm>
            <a:off x="7389552" y="3376006"/>
            <a:ext cx="1906428" cy="2275430"/>
          </a:xfrm>
          <a:prstGeom prst="rect">
            <a:avLst/>
          </a:prstGeom>
          <a:noFill/>
        </p:spPr>
        <p:txBody>
          <a:bodyPr wrap="square" lIns="0" tIns="0" rIns="0" bIns="0" rtlCol="0" anchor="t"/>
          <a:lstStyle/>
          <a:p>
            <a:pPr algn="l">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Derived features such as average delivery time, average shipping cost, and on-time delivery rate to gauge the impact of logistics and delivery on customer satisfaction and loyalty.</a:t>
            </a:r>
            <a:endParaRPr lang="en-US" dirty="0"/>
          </a:p>
        </p:txBody>
      </p:sp>
      <p:pic>
        <p:nvPicPr>
          <p:cNvPr id="16" name="Object 15"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13111" y="2061647"/>
            <a:ext cx="2409223" cy="1190327"/>
          </a:xfrm>
          <a:prstGeom prst="rect">
            <a:avLst/>
          </a:prstGeom>
        </p:spPr>
      </p:pic>
      <p:sp>
        <p:nvSpPr>
          <p:cNvPr id="17" name="Object 16"/>
          <p:cNvSpPr/>
          <p:nvPr/>
        </p:nvSpPr>
        <p:spPr>
          <a:xfrm>
            <a:off x="9716880" y="2331970"/>
            <a:ext cx="1592182" cy="647419"/>
          </a:xfrm>
          <a:prstGeom prst="rect">
            <a:avLst/>
          </a:prstGeom>
          <a:noFill/>
        </p:spPr>
        <p:txBody>
          <a:bodyPr wrap="square" lIns="0" tIns="0" rIns="0" bIns="0" rtlCol="0" anchor="t"/>
          <a:lstStyle/>
          <a:p>
            <a:pPr algn="ctr">
              <a:lnSpc>
                <a:spcPts val="1700"/>
              </a:lnSpc>
              <a:buNone/>
            </a:pPr>
            <a:r>
              <a:rPr lang="en-US" sz="1260" b="1" kern="0" spc="126" dirty="0">
                <a:solidFill>
                  <a:srgbClr val="FFFFFF"/>
                </a:solidFill>
                <a:latin typeface="Roboto" pitchFamily="34" charset="0"/>
                <a:ea typeface="Roboto" pitchFamily="34" charset="-122"/>
                <a:cs typeface="Roboto" pitchFamily="34" charset="-120"/>
              </a:rPr>
              <a:t>PAYMENT BEHAVIOR FEATURES</a:t>
            </a:r>
            <a:endParaRPr lang="en-US" dirty="0"/>
          </a:p>
        </p:txBody>
      </p:sp>
      <p:sp>
        <p:nvSpPr>
          <p:cNvPr id="18" name="Object 17"/>
          <p:cNvSpPr/>
          <p:nvPr/>
        </p:nvSpPr>
        <p:spPr>
          <a:xfrm>
            <a:off x="9598800" y="3376006"/>
            <a:ext cx="1906428" cy="2275430"/>
          </a:xfrm>
          <a:prstGeom prst="rect">
            <a:avLst/>
          </a:prstGeom>
          <a:noFill/>
        </p:spPr>
        <p:txBody>
          <a:bodyPr wrap="square" lIns="0" tIns="0" rIns="0" bIns="0" rtlCol="0" anchor="t"/>
          <a:lstStyle/>
          <a:p>
            <a:pPr algn="l">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Created features to identify the preferred payment method, the average number of installments chosen, and the total number of payment transactions made by each customer.</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EDF1EB"/>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723594"/>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Exploratory Data Analysis</a:t>
            </a:r>
            <a:endParaRPr lang="en-US" dirty="0"/>
          </a:p>
        </p:txBody>
      </p:sp>
      <p:sp>
        <p:nvSpPr>
          <p:cNvPr id="4" name="Object 3"/>
          <p:cNvSpPr/>
          <p:nvPr/>
        </p:nvSpPr>
        <p:spPr>
          <a:xfrm>
            <a:off x="476131" y="1038918"/>
            <a:ext cx="12188952" cy="269728"/>
          </a:xfrm>
          <a:prstGeom prst="rect">
            <a:avLst/>
          </a:prstGeom>
          <a:noFill/>
        </p:spPr>
        <p:txBody>
          <a:bodyPr wrap="square" lIns="0" tIns="0" rIns="0" bIns="0" rtlCol="0" anchor="t"/>
          <a:lstStyle/>
          <a:p>
            <a:pPr algn="l">
              <a:lnSpc>
                <a:spcPts val="2125"/>
              </a:lnSpc>
              <a:spcBef>
                <a:spcPts val="844"/>
              </a:spcBef>
              <a:buNone/>
            </a:pPr>
            <a:r>
              <a:rPr lang="en-US" sz="1575" b="1" kern="0" spc="158" dirty="0">
                <a:solidFill>
                  <a:srgbClr val="181818">
                    <a:alpha val="80000"/>
                  </a:srgbClr>
                </a:solidFill>
                <a:latin typeface="Roboto" pitchFamily="34" charset="0"/>
                <a:ea typeface="Roboto" pitchFamily="34" charset="-122"/>
                <a:cs typeface="Roboto" pitchFamily="34" charset="-120"/>
              </a:rPr>
              <a:t>CUSTOMER SEGMENTATION</a:t>
            </a:r>
            <a:endParaRPr lang="en-US" dirty="0"/>
          </a:p>
        </p:txBody>
      </p:sp>
      <p:sp>
        <p:nvSpPr>
          <p:cNvPr id="5" name="Object 4"/>
          <p:cNvSpPr/>
          <p:nvPr/>
        </p:nvSpPr>
        <p:spPr>
          <a:xfrm>
            <a:off x="476131" y="1920782"/>
            <a:ext cx="5459996" cy="4370883"/>
          </a:xfrm>
          <a:prstGeom prst="rect">
            <a:avLst/>
          </a:prstGeom>
          <a:solidFill>
            <a:srgbClr val="9AD2CB">
              <a:alpha val="30000"/>
            </a:srgbClr>
          </a:solidFill>
        </p:spPr>
        <p:txBody>
          <a:bodyPr/>
          <a:lstStyle/>
          <a:p>
            <a:endParaRPr lang="en-US"/>
          </a:p>
        </p:txBody>
      </p:sp>
      <p:sp>
        <p:nvSpPr>
          <p:cNvPr id="6" name="Object 5"/>
          <p:cNvSpPr/>
          <p:nvPr/>
        </p:nvSpPr>
        <p:spPr>
          <a:xfrm>
            <a:off x="1309155" y="2566845"/>
            <a:ext cx="2604083" cy="2654084"/>
          </a:xfrm>
          <a:prstGeom prst="rect">
            <a:avLst/>
          </a:prstGeom>
          <a:noFill/>
        </p:spPr>
        <p:txBody>
          <a:bodyPr wrap="square" lIns="0" tIns="0" rIns="0" bIns="0" rtlCol="0" anchor="t"/>
          <a:lstStyle/>
          <a:p>
            <a:pPr algn="l">
              <a:lnSpc>
                <a:spcPts val="2489"/>
              </a:lnSpc>
              <a:buNone/>
            </a:pPr>
            <a:r>
              <a:rPr lang="en-US" sz="1594" kern="0" spc="48" dirty="0">
                <a:solidFill>
                  <a:srgbClr val="181818">
                    <a:alpha val="80000"/>
                  </a:srgbClr>
                </a:solidFill>
                <a:latin typeface="Roboto" pitchFamily="34" charset="0"/>
                <a:ea typeface="Roboto" pitchFamily="34" charset="-122"/>
                <a:cs typeface="Roboto" pitchFamily="34" charset="-120"/>
              </a:rPr>
              <a:t>Most customers are low-frequency buyers with lower average order values and limited product diversity. However, a small segment of high-value customers (top 20%) accounts for about 80% of the revenue.</a:t>
            </a:r>
            <a:endParaRPr lang="en-US" dirty="0"/>
          </a:p>
        </p:txBody>
      </p:sp>
      <p:pic>
        <p:nvPicPr>
          <p:cNvPr id="8" name="Object 7" descr="preencoded.png"/>
          <p:cNvPicPr>
            <a:picLocks noChangeAspect="1"/>
          </p:cNvPicPr>
          <p:nvPr/>
        </p:nvPicPr>
        <p:blipFill>
          <a:blip r:embed="rId5"/>
          <a:srcRect t="2" b="2"/>
          <a:stretch/>
        </p:blipFill>
        <p:spPr>
          <a:xfrm>
            <a:off x="4708316" y="1193032"/>
            <a:ext cx="6927494" cy="46260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EDF1EB"/>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723594"/>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Exploratory Data Analysis</a:t>
            </a:r>
            <a:endParaRPr lang="en-US" dirty="0"/>
          </a:p>
        </p:txBody>
      </p:sp>
      <p:sp>
        <p:nvSpPr>
          <p:cNvPr id="4" name="Object 3"/>
          <p:cNvSpPr/>
          <p:nvPr/>
        </p:nvSpPr>
        <p:spPr>
          <a:xfrm>
            <a:off x="476131" y="1038918"/>
            <a:ext cx="12188952" cy="269728"/>
          </a:xfrm>
          <a:prstGeom prst="rect">
            <a:avLst/>
          </a:prstGeom>
          <a:noFill/>
        </p:spPr>
        <p:txBody>
          <a:bodyPr wrap="square" lIns="0" tIns="0" rIns="0" bIns="0" rtlCol="0" anchor="t"/>
          <a:lstStyle/>
          <a:p>
            <a:pPr algn="l">
              <a:lnSpc>
                <a:spcPts val="2125"/>
              </a:lnSpc>
              <a:spcBef>
                <a:spcPts val="844"/>
              </a:spcBef>
              <a:buNone/>
            </a:pPr>
            <a:r>
              <a:rPr lang="en-US" sz="1575" b="1" kern="0" spc="158" dirty="0">
                <a:solidFill>
                  <a:srgbClr val="181818">
                    <a:alpha val="80000"/>
                  </a:srgbClr>
                </a:solidFill>
                <a:latin typeface="Roboto" pitchFamily="34" charset="0"/>
                <a:ea typeface="Roboto" pitchFamily="34" charset="-122"/>
                <a:cs typeface="Roboto" pitchFamily="34" charset="-120"/>
              </a:rPr>
              <a:t>ORDER AND SPENDING PATTERNS</a:t>
            </a:r>
            <a:endParaRPr lang="en-US" dirty="0"/>
          </a:p>
        </p:txBody>
      </p:sp>
      <p:sp>
        <p:nvSpPr>
          <p:cNvPr id="5" name="Object 4"/>
          <p:cNvSpPr/>
          <p:nvPr/>
        </p:nvSpPr>
        <p:spPr>
          <a:xfrm>
            <a:off x="380897" y="1837865"/>
            <a:ext cx="7050144" cy="3580506"/>
          </a:xfrm>
          <a:prstGeom prst="rect">
            <a:avLst/>
          </a:prstGeom>
          <a:solidFill>
            <a:srgbClr val="9AD2CB">
              <a:alpha val="30000"/>
            </a:srgbClr>
          </a:solidFill>
        </p:spPr>
        <p:txBody>
          <a:bodyPr/>
          <a:lstStyle/>
          <a:p>
            <a:endParaRPr lang="en-US"/>
          </a:p>
        </p:txBody>
      </p:sp>
      <p:sp>
        <p:nvSpPr>
          <p:cNvPr id="6" name="Object 5"/>
          <p:cNvSpPr/>
          <p:nvPr/>
        </p:nvSpPr>
        <p:spPr>
          <a:xfrm>
            <a:off x="1199850" y="2830836"/>
            <a:ext cx="3814821" cy="1580160"/>
          </a:xfrm>
          <a:prstGeom prst="rect">
            <a:avLst/>
          </a:prstGeom>
          <a:noFill/>
        </p:spPr>
        <p:txBody>
          <a:bodyPr wrap="square" lIns="0" tIns="0" rIns="0" bIns="0" rtlCol="0" anchor="t"/>
          <a:lstStyle/>
          <a:p>
            <a:pPr algn="l">
              <a:lnSpc>
                <a:spcPts val="2489"/>
              </a:lnSpc>
              <a:buNone/>
            </a:pPr>
            <a:r>
              <a:rPr lang="en-US" sz="1594" kern="0" spc="48" dirty="0">
                <a:solidFill>
                  <a:srgbClr val="181818">
                    <a:alpha val="80000"/>
                  </a:srgbClr>
                </a:solidFill>
                <a:latin typeface="Roboto" pitchFamily="34" charset="0"/>
                <a:ea typeface="Roboto" pitchFamily="34" charset="-122"/>
                <a:cs typeface="Roboto" pitchFamily="34" charset="-120"/>
              </a:rPr>
              <a:t>Boxplots revealed significant outliers and skewness, indicating higher average order values and total spend among a select group of high-value customers. </a:t>
            </a:r>
            <a:endParaRPr lang="en-US" dirty="0"/>
          </a:p>
        </p:txBody>
      </p:sp>
      <p:pic>
        <p:nvPicPr>
          <p:cNvPr id="7" name="Object 6" descr="preencoded.png"/>
          <p:cNvPicPr>
            <a:picLocks noChangeAspect="1"/>
          </p:cNvPicPr>
          <p:nvPr/>
        </p:nvPicPr>
        <p:blipFill>
          <a:blip r:embed="rId5"/>
          <a:srcRect/>
          <a:stretch/>
        </p:blipFill>
        <p:spPr>
          <a:xfrm>
            <a:off x="5894501" y="1199850"/>
            <a:ext cx="5238371" cy="51629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EDF1EB"/>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723594"/>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Exploratory Data Analysis</a:t>
            </a:r>
            <a:endParaRPr lang="en-US" dirty="0"/>
          </a:p>
        </p:txBody>
      </p:sp>
      <p:sp>
        <p:nvSpPr>
          <p:cNvPr id="4" name="Object 3"/>
          <p:cNvSpPr/>
          <p:nvPr/>
        </p:nvSpPr>
        <p:spPr>
          <a:xfrm>
            <a:off x="476131" y="1038918"/>
            <a:ext cx="12188952" cy="269728"/>
          </a:xfrm>
          <a:prstGeom prst="rect">
            <a:avLst/>
          </a:prstGeom>
          <a:noFill/>
        </p:spPr>
        <p:txBody>
          <a:bodyPr wrap="square" lIns="0" tIns="0" rIns="0" bIns="0" rtlCol="0" anchor="t"/>
          <a:lstStyle/>
          <a:p>
            <a:pPr algn="l">
              <a:lnSpc>
                <a:spcPts val="2125"/>
              </a:lnSpc>
              <a:spcBef>
                <a:spcPts val="844"/>
              </a:spcBef>
              <a:buNone/>
            </a:pPr>
            <a:r>
              <a:rPr lang="en-US" sz="1575" b="1" kern="0" spc="158" dirty="0">
                <a:solidFill>
                  <a:srgbClr val="181818">
                    <a:alpha val="80000"/>
                  </a:srgbClr>
                </a:solidFill>
                <a:latin typeface="Roboto" pitchFamily="34" charset="0"/>
                <a:ea typeface="Roboto" pitchFamily="34" charset="-122"/>
                <a:cs typeface="Roboto" pitchFamily="34" charset="-120"/>
              </a:rPr>
              <a:t>ORDER AND SPENDING PATTERNS</a:t>
            </a:r>
            <a:endParaRPr lang="en-US" dirty="0"/>
          </a:p>
        </p:txBody>
      </p:sp>
      <p:sp>
        <p:nvSpPr>
          <p:cNvPr id="5" name="Object 4"/>
          <p:cNvSpPr/>
          <p:nvPr/>
        </p:nvSpPr>
        <p:spPr>
          <a:xfrm>
            <a:off x="476131" y="2077644"/>
            <a:ext cx="7050144" cy="3162950"/>
          </a:xfrm>
          <a:prstGeom prst="rect">
            <a:avLst/>
          </a:prstGeom>
          <a:solidFill>
            <a:srgbClr val="9AD2CB">
              <a:alpha val="30000"/>
            </a:srgbClr>
          </a:solidFill>
        </p:spPr>
        <p:txBody>
          <a:bodyPr/>
          <a:lstStyle/>
          <a:p>
            <a:endParaRPr lang="en-US"/>
          </a:p>
        </p:txBody>
      </p:sp>
      <p:sp>
        <p:nvSpPr>
          <p:cNvPr id="6" name="Object 5"/>
          <p:cNvSpPr/>
          <p:nvPr/>
        </p:nvSpPr>
        <p:spPr>
          <a:xfrm>
            <a:off x="1199850" y="3185071"/>
            <a:ext cx="3814821" cy="948096"/>
          </a:xfrm>
          <a:prstGeom prst="rect">
            <a:avLst/>
          </a:prstGeom>
          <a:noFill/>
        </p:spPr>
        <p:txBody>
          <a:bodyPr wrap="square" lIns="0" tIns="0" rIns="0" bIns="0" rtlCol="0" anchor="t"/>
          <a:lstStyle/>
          <a:p>
            <a:pPr algn="l">
              <a:lnSpc>
                <a:spcPts val="2489"/>
              </a:lnSpc>
              <a:buNone/>
            </a:pPr>
            <a:r>
              <a:rPr lang="en-US" sz="1594" kern="0" spc="48" dirty="0">
                <a:solidFill>
                  <a:srgbClr val="181818">
                    <a:alpha val="80000"/>
                  </a:srgbClr>
                </a:solidFill>
                <a:latin typeface="Roboto" pitchFamily="34" charset="0"/>
                <a:ea typeface="Roboto" pitchFamily="34" charset="-122"/>
                <a:cs typeface="Roboto" pitchFamily="34" charset="-120"/>
              </a:rPr>
              <a:t>Pairplots highlighted a strong linear relationship between customer total spend and average order value.</a:t>
            </a:r>
            <a:endParaRPr lang="en-US" dirty="0"/>
          </a:p>
        </p:txBody>
      </p:sp>
      <p:pic>
        <p:nvPicPr>
          <p:cNvPr id="7" name="Object 6" descr="preencoded.png"/>
          <p:cNvPicPr>
            <a:picLocks noChangeAspect="1"/>
          </p:cNvPicPr>
          <p:nvPr/>
        </p:nvPicPr>
        <p:blipFill>
          <a:blip r:embed="rId5"/>
          <a:srcRect t="116" b="116"/>
          <a:stretch/>
        </p:blipFill>
        <p:spPr>
          <a:xfrm>
            <a:off x="5894501" y="1199850"/>
            <a:ext cx="5238371" cy="51629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EDF1EB"/>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723594"/>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Exploratory Data Analysis</a:t>
            </a:r>
            <a:endParaRPr lang="en-US" dirty="0"/>
          </a:p>
        </p:txBody>
      </p:sp>
      <p:sp>
        <p:nvSpPr>
          <p:cNvPr id="4" name="Object 3"/>
          <p:cNvSpPr/>
          <p:nvPr/>
        </p:nvSpPr>
        <p:spPr>
          <a:xfrm>
            <a:off x="476131" y="1038918"/>
            <a:ext cx="12188952" cy="269728"/>
          </a:xfrm>
          <a:prstGeom prst="rect">
            <a:avLst/>
          </a:prstGeom>
          <a:noFill/>
        </p:spPr>
        <p:txBody>
          <a:bodyPr wrap="square" lIns="0" tIns="0" rIns="0" bIns="0" rtlCol="0" anchor="t"/>
          <a:lstStyle/>
          <a:p>
            <a:pPr algn="l">
              <a:lnSpc>
                <a:spcPts val="2125"/>
              </a:lnSpc>
              <a:spcBef>
                <a:spcPts val="844"/>
              </a:spcBef>
              <a:buNone/>
            </a:pPr>
            <a:r>
              <a:rPr lang="en-US" sz="1575" b="1" kern="0" spc="158" dirty="0">
                <a:solidFill>
                  <a:srgbClr val="181818">
                    <a:alpha val="80000"/>
                  </a:srgbClr>
                </a:solidFill>
                <a:latin typeface="Roboto" pitchFamily="34" charset="0"/>
                <a:ea typeface="Roboto" pitchFamily="34" charset="-122"/>
                <a:cs typeface="Roboto" pitchFamily="34" charset="-120"/>
              </a:rPr>
              <a:t>ORDER AND SPENDING PATTERNS</a:t>
            </a:r>
            <a:endParaRPr lang="en-US" dirty="0"/>
          </a:p>
        </p:txBody>
      </p:sp>
      <p:sp>
        <p:nvSpPr>
          <p:cNvPr id="5" name="Object 4"/>
          <p:cNvSpPr/>
          <p:nvPr/>
        </p:nvSpPr>
        <p:spPr>
          <a:xfrm>
            <a:off x="476131" y="1900046"/>
            <a:ext cx="7050144" cy="3075077"/>
          </a:xfrm>
          <a:prstGeom prst="rect">
            <a:avLst/>
          </a:prstGeom>
          <a:solidFill>
            <a:schemeClr val="accent6">
              <a:lumMod val="40000"/>
              <a:lumOff val="60000"/>
              <a:alpha val="30000"/>
            </a:schemeClr>
          </a:solidFill>
        </p:spPr>
        <p:txBody>
          <a:bodyPr/>
          <a:lstStyle/>
          <a:p>
            <a:endParaRPr lang="en-US"/>
          </a:p>
        </p:txBody>
      </p:sp>
      <p:sp>
        <p:nvSpPr>
          <p:cNvPr id="6" name="Object 5"/>
          <p:cNvSpPr/>
          <p:nvPr/>
        </p:nvSpPr>
        <p:spPr>
          <a:xfrm>
            <a:off x="1272396" y="2758393"/>
            <a:ext cx="2919866" cy="1341214"/>
          </a:xfrm>
          <a:prstGeom prst="rect">
            <a:avLst/>
          </a:prstGeom>
          <a:noFill/>
        </p:spPr>
        <p:txBody>
          <a:bodyPr wrap="square" lIns="0" tIns="0" rIns="0" bIns="0" rtlCol="0" anchor="t"/>
          <a:lstStyle/>
          <a:p>
            <a:pPr algn="l">
              <a:lnSpc>
                <a:spcPts val="2489"/>
              </a:lnSpc>
              <a:buNone/>
            </a:pPr>
            <a:r>
              <a:rPr lang="en-US" sz="1594" kern="0" spc="48" dirty="0">
                <a:solidFill>
                  <a:srgbClr val="181818">
                    <a:alpha val="80000"/>
                  </a:srgbClr>
                </a:solidFill>
                <a:latin typeface="Roboto" pitchFamily="34" charset="0"/>
                <a:ea typeface="Roboto" pitchFamily="34" charset="-122"/>
                <a:cs typeface="Roboto" pitchFamily="34" charset="-120"/>
              </a:rPr>
              <a:t>Correlation analysis showed that customers with longer tenures often display higher category diversity.</a:t>
            </a:r>
            <a:endParaRPr lang="en-US" dirty="0"/>
          </a:p>
        </p:txBody>
      </p:sp>
      <p:pic>
        <p:nvPicPr>
          <p:cNvPr id="9" name="Picture 8" descr="A screenshot of a computer&#10;&#10;Description automatically generated">
            <a:extLst>
              <a:ext uri="{FF2B5EF4-FFF2-40B4-BE49-F238E27FC236}">
                <a16:creationId xmlns:a16="http://schemas.microsoft.com/office/drawing/2014/main" id="{4B7744E2-AD55-93C1-A433-98F0CD5BA5AD}"/>
              </a:ext>
            </a:extLst>
          </p:cNvPr>
          <p:cNvPicPr>
            <a:picLocks noChangeAspect="1"/>
          </p:cNvPicPr>
          <p:nvPr/>
        </p:nvPicPr>
        <p:blipFill>
          <a:blip r:embed="rId5"/>
          <a:stretch>
            <a:fillRect/>
          </a:stretch>
        </p:blipFill>
        <p:spPr>
          <a:xfrm>
            <a:off x="5123054" y="1038918"/>
            <a:ext cx="6253879" cy="503303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TotalTime>
  <Words>1205</Words>
  <Application>Microsoft Office PowerPoint</Application>
  <PresentationFormat>Widescreen</PresentationFormat>
  <Paragraphs>106</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Roboto</vt:lpstr>
      <vt:lpstr>Arial</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Customer Lifetime Value (CLV) to Optimize Targeted Marketing Strategies in E-Commerce</dc:title>
  <dc:subject>Predicting Customer Lifetime Value (CLV) to Optimize Targeted Marketing Strategies in E-Commerce</dc:subject>
  <dc:creator>michelledoll0000@gmail.com</dc:creator>
  <cp:lastModifiedBy>Michelle Doll</cp:lastModifiedBy>
  <cp:revision>2</cp:revision>
  <dcterms:created xsi:type="dcterms:W3CDTF">2024-07-28T23:04:51Z</dcterms:created>
  <dcterms:modified xsi:type="dcterms:W3CDTF">2024-07-28T23:19:39Z</dcterms:modified>
</cp:coreProperties>
</file>